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7" r:id="rId3"/>
    <p:sldId id="258" r:id="rId4"/>
    <p:sldId id="279" r:id="rId6"/>
    <p:sldId id="280" r:id="rId7"/>
    <p:sldId id="259" r:id="rId8"/>
    <p:sldId id="389" r:id="rId9"/>
    <p:sldId id="388" r:id="rId10"/>
    <p:sldId id="260" r:id="rId11"/>
    <p:sldId id="265" r:id="rId12"/>
    <p:sldId id="391" r:id="rId13"/>
    <p:sldId id="392" r:id="rId14"/>
    <p:sldId id="393" r:id="rId15"/>
    <p:sldId id="394" r:id="rId16"/>
    <p:sldId id="261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17" r:id="rId27"/>
    <p:sldId id="318" r:id="rId28"/>
    <p:sldId id="320" r:id="rId29"/>
    <p:sldId id="319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331" r:id="rId41"/>
    <p:sldId id="333" r:id="rId42"/>
    <p:sldId id="390" r:id="rId43"/>
    <p:sldId id="334" r:id="rId44"/>
    <p:sldId id="335" r:id="rId45"/>
    <p:sldId id="336" r:id="rId46"/>
    <p:sldId id="337" r:id="rId47"/>
    <p:sldId id="338" r:id="rId48"/>
    <p:sldId id="339" r:id="rId49"/>
    <p:sldId id="340" r:id="rId50"/>
    <p:sldId id="341" r:id="rId51"/>
    <p:sldId id="342" r:id="rId52"/>
    <p:sldId id="343" r:id="rId53"/>
    <p:sldId id="344" r:id="rId54"/>
    <p:sldId id="345" r:id="rId55"/>
    <p:sldId id="346" r:id="rId56"/>
    <p:sldId id="347" r:id="rId57"/>
    <p:sldId id="348" r:id="rId58"/>
    <p:sldId id="349" r:id="rId59"/>
    <p:sldId id="350" r:id="rId60"/>
    <p:sldId id="351" r:id="rId61"/>
    <p:sldId id="352" r:id="rId62"/>
    <p:sldId id="353" r:id="rId63"/>
    <p:sldId id="354" r:id="rId64"/>
    <p:sldId id="355" r:id="rId65"/>
    <p:sldId id="356" r:id="rId66"/>
    <p:sldId id="357" r:id="rId67"/>
    <p:sldId id="387" r:id="rId68"/>
    <p:sldId id="358" r:id="rId69"/>
    <p:sldId id="359" r:id="rId70"/>
    <p:sldId id="360" r:id="rId71"/>
    <p:sldId id="361" r:id="rId72"/>
    <p:sldId id="362" r:id="rId73"/>
    <p:sldId id="363" r:id="rId74"/>
    <p:sldId id="364" r:id="rId75"/>
    <p:sldId id="365" r:id="rId76"/>
    <p:sldId id="366" r:id="rId77"/>
    <p:sldId id="367" r:id="rId78"/>
    <p:sldId id="368" r:id="rId79"/>
    <p:sldId id="369" r:id="rId80"/>
    <p:sldId id="370" r:id="rId81"/>
    <p:sldId id="371" r:id="rId82"/>
    <p:sldId id="372" r:id="rId83"/>
    <p:sldId id="373" r:id="rId84"/>
    <p:sldId id="374" r:id="rId85"/>
    <p:sldId id="375" r:id="rId86"/>
    <p:sldId id="376" r:id="rId87"/>
    <p:sldId id="377" r:id="rId88"/>
    <p:sldId id="378" r:id="rId89"/>
    <p:sldId id="379" r:id="rId90"/>
    <p:sldId id="380" r:id="rId91"/>
    <p:sldId id="381" r:id="rId92"/>
    <p:sldId id="382" r:id="rId93"/>
    <p:sldId id="383" r:id="rId94"/>
    <p:sldId id="384" r:id="rId95"/>
    <p:sldId id="385" r:id="rId96"/>
    <p:sldId id="386" r:id="rId9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viewProps" Target="viewProps.xml"/><Relationship Id="rId98" Type="http://schemas.openxmlformats.org/officeDocument/2006/relationships/presProps" Target="presProps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0" Type="http://schemas.openxmlformats.org/officeDocument/2006/relationships/tableStyles" Target="tableStyle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5122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331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331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331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331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331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331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331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331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331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331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9458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331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331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331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331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331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331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331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331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331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331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331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jpe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jpeg"/><Relationship Id="rId1" Type="http://schemas.openxmlformats.org/officeDocument/2006/relationships/image" Target="../media/image43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45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image" Target="../media/image4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jpeg"/><Relationship Id="rId1" Type="http://schemas.openxmlformats.org/officeDocument/2006/relationships/image" Target="../media/image51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jpeg"/><Relationship Id="rId1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jpeg"/><Relationship Id="rId1" Type="http://schemas.openxmlformats.org/officeDocument/2006/relationships/image" Target="../media/image55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jpeg"/><Relationship Id="rId1" Type="http://schemas.openxmlformats.org/officeDocument/2006/relationships/image" Target="../media/image6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image" Target="../media/image68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image" Target="../media/image71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5.jpeg"/><Relationship Id="rId1" Type="http://schemas.openxmlformats.org/officeDocument/2006/relationships/image" Target="../media/image74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76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0.jpeg"/><Relationship Id="rId1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1" Type="http://schemas.openxmlformats.org/officeDocument/2006/relationships/image" Target="../media/image82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image" Target="../media/image84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8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9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0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2.jpeg"/><Relationship Id="rId1" Type="http://schemas.openxmlformats.org/officeDocument/2006/relationships/image" Target="../media/image91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4.jpeg"/><Relationship Id="rId1" Type="http://schemas.openxmlformats.org/officeDocument/2006/relationships/image" Target="../media/image93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5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image" Target="../media/image97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0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1" Type="http://schemas.openxmlformats.org/officeDocument/2006/relationships/image" Target="../media/image101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3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5.png"/><Relationship Id="rId1" Type="http://schemas.openxmlformats.org/officeDocument/2006/relationships/image" Target="../media/image104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7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image" Target="../media/image108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1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4.jpeg"/><Relationship Id="rId2" Type="http://schemas.openxmlformats.org/officeDocument/2006/relationships/image" Target="../media/image113.jpeg"/><Relationship Id="rId1" Type="http://schemas.openxmlformats.org/officeDocument/2006/relationships/image" Target="../media/image1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5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6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7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8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9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1.jpeg"/><Relationship Id="rId1" Type="http://schemas.openxmlformats.org/officeDocument/2006/relationships/image" Target="../media/image120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4.png"/><Relationship Id="rId2" Type="http://schemas.openxmlformats.org/officeDocument/2006/relationships/image" Target="../media/image123.jpeg"/><Relationship Id="rId1" Type="http://schemas.openxmlformats.org/officeDocument/2006/relationships/image" Target="../media/image122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5.png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9.jpeg"/><Relationship Id="rId3" Type="http://schemas.openxmlformats.org/officeDocument/2006/relationships/image" Target="../media/image128.jpeg"/><Relationship Id="rId2" Type="http://schemas.openxmlformats.org/officeDocument/2006/relationships/image" Target="../media/image127.jpeg"/><Relationship Id="rId1" Type="http://schemas.openxmlformats.org/officeDocument/2006/relationships/image" Target="../media/image126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1.jpe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2.jpe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3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5.jpeg"/><Relationship Id="rId1" Type="http://schemas.openxmlformats.org/officeDocument/2006/relationships/image" Target="../media/image134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7.jpeg"/><Relationship Id="rId1" Type="http://schemas.openxmlformats.org/officeDocument/2006/relationships/image" Target="../media/image136.jpe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8.jpe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9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2.jpeg"/><Relationship Id="rId2" Type="http://schemas.openxmlformats.org/officeDocument/2006/relationships/image" Target="../media/image141.jpeg"/><Relationship Id="rId1" Type="http://schemas.openxmlformats.org/officeDocument/2006/relationships/image" Target="../media/image140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4.jpeg"/><Relationship Id="rId1" Type="http://schemas.openxmlformats.org/officeDocument/2006/relationships/image" Target="../media/image143.jpe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5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7.png"/><Relationship Id="rId1" Type="http://schemas.openxmlformats.org/officeDocument/2006/relationships/image" Target="../media/image146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8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0.jpeg"/><Relationship Id="rId1" Type="http://schemas.openxmlformats.org/officeDocument/2006/relationships/image" Target="../media/image149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2.jpeg"/><Relationship Id="rId1" Type="http://schemas.openxmlformats.org/officeDocument/2006/relationships/image" Target="../media/image151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3074" name="副标题 3074"/>
          <p:cNvSpPr>
            <a:spLocks noGrp="1"/>
          </p:cNvSpPr>
          <p:nvPr>
            <p:ph type="subTitle" idx="1"/>
          </p:nvPr>
        </p:nvSpPr>
        <p:spPr>
          <a:xfrm>
            <a:off x="7223443" y="5062220"/>
            <a:ext cx="3522662" cy="781050"/>
          </a:xfrm>
        </p:spPr>
        <p:txBody>
          <a:bodyPr anchor="t"/>
          <a:p>
            <a:pPr defTabSz="914400">
              <a:buNone/>
            </a:pPr>
            <a:r>
              <a:rPr lang="zh-CN" altLang="en-US" sz="3200" kern="1200" baseline="0">
                <a:latin typeface="方正颜宋简体_纤" panose="02000000000000000000" charset="-122"/>
                <a:ea typeface="方正颜宋简体_纤" panose="02000000000000000000" charset="-122"/>
                <a:cs typeface="+mn-cs"/>
              </a:rPr>
              <a:t>© 伟大的社长</a:t>
            </a:r>
            <a:endParaRPr lang="zh-CN" altLang="en-US" sz="3200" kern="1200" baseline="0">
              <a:latin typeface="方正颜宋简体_纤" panose="02000000000000000000" charset="-122"/>
              <a:ea typeface="方正颜宋简体_纤" panose="02000000000000000000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b="2766"/>
          <a:stretch>
            <a:fillRect/>
          </a:stretch>
        </p:blipFill>
        <p:spPr>
          <a:xfrm>
            <a:off x="1130935" y="-635"/>
            <a:ext cx="3963670" cy="6859905"/>
          </a:xfrm>
          <a:prstGeom prst="rect">
            <a:avLst/>
          </a:prstGeom>
        </p:spPr>
      </p:pic>
      <p:sp>
        <p:nvSpPr>
          <p:cNvPr id="3" name="标题 2"/>
          <p:cNvSpPr/>
          <p:nvPr>
            <p:ph type="ctrTitle"/>
          </p:nvPr>
        </p:nvSpPr>
        <p:spPr>
          <a:xfrm>
            <a:off x="5691505" y="2614295"/>
            <a:ext cx="5541645" cy="1087755"/>
          </a:xfrm>
          <a:noFill/>
        </p:spPr>
        <p:txBody>
          <a:bodyPr>
            <a:normAutofit fontScale="90000"/>
          </a:bodyPr>
          <a:p>
            <a:r>
              <a:rPr lang="zh-CN" altLang="en-US">
                <a:latin typeface="汉仪综艺体简" panose="02010609000101010101" charset="-122"/>
                <a:ea typeface="汉仪综艺体简" panose="02010609000101010101" charset="-122"/>
              </a:rPr>
              <a:t>天文社の第三次</a:t>
            </a:r>
            <a:br>
              <a:rPr lang="zh-CN" altLang="en-US">
                <a:latin typeface="汉仪综艺体简" panose="02010609000101010101" charset="-122"/>
                <a:ea typeface="汉仪综艺体简" panose="02010609000101010101" charset="-122"/>
              </a:rPr>
            </a:br>
            <a:r>
              <a:rPr lang="zh-CN" altLang="en-US">
                <a:latin typeface="汉仪综艺体简" panose="02010609000101010101" charset="-122"/>
                <a:ea typeface="汉仪综艺体简" panose="02010609000101010101" charset="-122"/>
              </a:rPr>
              <a:t>社活</a:t>
            </a:r>
            <a:endParaRPr lang="zh-CN" altLang="en-US">
              <a:latin typeface="汉仪综艺体简" panose="02010609000101010101" charset="-122"/>
              <a:ea typeface="汉仪综艺体简" panose="0201060900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NGC7000 </a:t>
            </a:r>
            <a:r>
              <a:rPr lang="zh-CN" altLang="en-US"/>
              <a:t>北美洲星云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320" y="2035175"/>
            <a:ext cx="6012815" cy="4007485"/>
          </a:xfrm>
          <a:prstGeom prst="rect">
            <a:avLst/>
          </a:prstGeom>
          <a:solidFill>
            <a:schemeClr val="lt1"/>
          </a:solidFill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760" y="2262505"/>
            <a:ext cx="6389370" cy="35445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IC434   </a:t>
            </a:r>
            <a:r>
              <a:rPr lang="zh-CN" altLang="en-US"/>
              <a:t>马头星云</a:t>
            </a:r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67965" y="1825625"/>
            <a:ext cx="6654800" cy="4351655"/>
          </a:xfrm>
          <a:prstGeom prst="rect">
            <a:avLst/>
          </a:prstGeom>
          <a:solidFill>
            <a:schemeClr val="lt1"/>
          </a:solidFill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130" y="1691005"/>
            <a:ext cx="6858635" cy="4283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IC2118   </a:t>
            </a:r>
            <a:r>
              <a:rPr lang="zh-CN" altLang="en-US"/>
              <a:t>女巫星云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43395" y="616585"/>
            <a:ext cx="4274185" cy="56241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66495" y="2261235"/>
            <a:ext cx="301879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反射星云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受参宿七影响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NGC2392  </a:t>
            </a:r>
            <a:r>
              <a:rPr lang="zh-CN" altLang="en-US"/>
              <a:t>爱斯基摩星云   </a:t>
            </a:r>
            <a:r>
              <a:rPr lang="en-US" altLang="zh-CN"/>
              <a:t>NGC6543 </a:t>
            </a:r>
            <a:r>
              <a:rPr lang="zh-CN" altLang="en-US"/>
              <a:t>猫眼星云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32230" y="1691005"/>
            <a:ext cx="4457065" cy="4351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645" y="2041525"/>
            <a:ext cx="4862195" cy="36499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标题 8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M1  </a:t>
            </a:r>
            <a:r>
              <a:rPr lang="zh-CN" altLang="en-US"/>
              <a:t>蟹状星云</a:t>
            </a:r>
            <a:endParaRPr lang="zh-CN" altLang="en-US"/>
          </a:p>
        </p:txBody>
      </p:sp>
      <p:sp>
        <p:nvSpPr>
          <p:cNvPr id="10" name="内容占位符 9"/>
          <p:cNvSpPr/>
          <p:nvPr>
            <p:ph idx="1"/>
          </p:nvPr>
        </p:nvSpPr>
        <p:spPr/>
        <p:txBody>
          <a:bodyPr/>
          <a:p>
            <a:r>
              <a:rPr lang="en-US" altLang="zh-CN"/>
              <a:t>6500</a:t>
            </a:r>
            <a:r>
              <a:rPr lang="zh-CN" altLang="en-US"/>
              <a:t>光年</a:t>
            </a:r>
            <a:endParaRPr lang="zh-CN" altLang="en-US"/>
          </a:p>
          <a:p>
            <a:r>
              <a:rPr lang="zh-CN" altLang="en-US"/>
              <a:t>超新星遗迹</a:t>
            </a:r>
            <a:endParaRPr lang="zh-CN" altLang="en-US"/>
          </a:p>
          <a:p>
            <a:r>
              <a:rPr lang="zh-CN" altLang="en-US"/>
              <a:t>中子星每秒转</a:t>
            </a:r>
            <a:r>
              <a:rPr lang="en-US" altLang="zh-CN"/>
              <a:t>30</a:t>
            </a:r>
            <a:r>
              <a:rPr lang="zh-CN" altLang="en-US"/>
              <a:t>次</a:t>
            </a:r>
            <a:endParaRPr lang="zh-CN" altLang="en-US"/>
          </a:p>
          <a:p>
            <a:r>
              <a:rPr lang="zh-CN" altLang="en-US"/>
              <a:t>金牛座</a:t>
            </a:r>
            <a:endParaRPr lang="zh-CN" altLang="en-US"/>
          </a:p>
          <a:p>
            <a:r>
              <a:rPr lang="zh-CN" altLang="en-US"/>
              <a:t>不断扩张</a:t>
            </a:r>
            <a:endParaRPr lang="zh-CN" altLang="en-US"/>
          </a:p>
          <a:p>
            <a:r>
              <a:rPr lang="en-US" altLang="zh-CN"/>
              <a:t>1100</a:t>
            </a:r>
            <a:r>
              <a:rPr lang="zh-CN" altLang="en-US"/>
              <a:t>公里</a:t>
            </a:r>
            <a:r>
              <a:rPr lang="en-US" altLang="zh-CN"/>
              <a:t>/</a:t>
            </a:r>
            <a:r>
              <a:rPr lang="zh-CN" altLang="en-US"/>
              <a:t>秒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71670" y="1288415"/>
            <a:ext cx="7303135" cy="42811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标题 8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M2  </a:t>
            </a:r>
            <a:r>
              <a:rPr lang="zh-CN" altLang="en-US"/>
              <a:t>宝瓶座球状星团</a:t>
            </a:r>
            <a:endParaRPr lang="zh-CN" altLang="en-US"/>
          </a:p>
        </p:txBody>
      </p:sp>
      <p:sp>
        <p:nvSpPr>
          <p:cNvPr id="10" name="内容占位符 9"/>
          <p:cNvSpPr/>
          <p:nvPr>
            <p:ph idx="1"/>
          </p:nvPr>
        </p:nvSpPr>
        <p:spPr/>
        <p:txBody>
          <a:bodyPr/>
          <a:p>
            <a:r>
              <a:rPr lang="en-US" altLang="zh-CN"/>
              <a:t>33000</a:t>
            </a:r>
            <a:r>
              <a:rPr lang="zh-CN" altLang="en-US"/>
              <a:t>光年</a:t>
            </a:r>
            <a:endParaRPr lang="zh-CN" altLang="en-US"/>
          </a:p>
          <a:p>
            <a:r>
              <a:rPr lang="zh-CN" altLang="en-US"/>
              <a:t>年龄：</a:t>
            </a:r>
            <a:r>
              <a:rPr lang="en-US" altLang="zh-CN"/>
              <a:t>130</a:t>
            </a:r>
            <a:r>
              <a:rPr lang="zh-CN" altLang="en-US"/>
              <a:t>亿年</a:t>
            </a:r>
            <a:endParaRPr lang="zh-CN" altLang="en-US"/>
          </a:p>
          <a:p>
            <a:r>
              <a:rPr lang="zh-CN" altLang="en-US"/>
              <a:t>直径：</a:t>
            </a:r>
            <a:r>
              <a:rPr lang="en-US" altLang="zh-CN"/>
              <a:t>175</a:t>
            </a:r>
            <a:r>
              <a:rPr lang="zh-CN" altLang="en-US"/>
              <a:t>光年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58205" y="991235"/>
            <a:ext cx="4876165" cy="4876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标题 8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M3  </a:t>
            </a:r>
            <a:r>
              <a:rPr lang="zh-CN" altLang="en-US"/>
              <a:t>猎犬座球状星团</a:t>
            </a:r>
            <a:endParaRPr lang="zh-CN" altLang="en-US"/>
          </a:p>
        </p:txBody>
      </p:sp>
      <p:sp>
        <p:nvSpPr>
          <p:cNvPr id="10" name="内容占位符 9"/>
          <p:cNvSpPr/>
          <p:nvPr>
            <p:ph idx="1"/>
          </p:nvPr>
        </p:nvSpPr>
        <p:spPr/>
        <p:txBody>
          <a:bodyPr/>
          <a:p>
            <a:r>
              <a:rPr lang="en-US" altLang="zh-CN"/>
              <a:t>33900</a:t>
            </a:r>
            <a:r>
              <a:rPr lang="zh-CN" altLang="en-US"/>
              <a:t>光年</a:t>
            </a:r>
            <a:endParaRPr lang="zh-CN" altLang="en-US"/>
          </a:p>
          <a:p>
            <a:r>
              <a:rPr lang="zh-CN" altLang="en-US"/>
              <a:t>年龄：</a:t>
            </a:r>
            <a:r>
              <a:rPr lang="en-US" altLang="zh-CN"/>
              <a:t>113.9</a:t>
            </a:r>
            <a:r>
              <a:rPr lang="zh-CN" altLang="en-US"/>
              <a:t>亿年</a:t>
            </a:r>
            <a:endParaRPr lang="zh-CN" altLang="en-US"/>
          </a:p>
          <a:p>
            <a:r>
              <a:rPr lang="zh-CN" altLang="en-US"/>
              <a:t>包含</a:t>
            </a:r>
            <a:r>
              <a:rPr lang="en-US" altLang="zh-CN"/>
              <a:t>50</a:t>
            </a:r>
            <a:r>
              <a:rPr lang="zh-CN" altLang="en-US"/>
              <a:t>多万颗恒星</a:t>
            </a:r>
            <a:endParaRPr lang="zh-CN" altLang="en-US"/>
          </a:p>
        </p:txBody>
      </p:sp>
      <p:pic>
        <p:nvPicPr>
          <p:cNvPr id="17" name="图片 17" descr="http://imgsrc.baidu.com/forum/w%3D580/sign=983b95b90a55b3199cf9827d73a88286/1c950a7b02087bf43d298e51f2d3572c10dfcf45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458460" y="1461135"/>
            <a:ext cx="5628640" cy="3935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标题 8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M4  </a:t>
            </a:r>
            <a:r>
              <a:rPr lang="zh-CN" altLang="en-US"/>
              <a:t>天蝎座球状星团</a:t>
            </a:r>
            <a:endParaRPr lang="zh-CN" altLang="en-US"/>
          </a:p>
        </p:txBody>
      </p:sp>
      <p:sp>
        <p:nvSpPr>
          <p:cNvPr id="10" name="内容占位符 9"/>
          <p:cNvSpPr/>
          <p:nvPr>
            <p:ph idx="1"/>
          </p:nvPr>
        </p:nvSpPr>
        <p:spPr/>
        <p:txBody>
          <a:bodyPr/>
          <a:p>
            <a:r>
              <a:rPr lang="en-US" altLang="zh-CN"/>
              <a:t>7200</a:t>
            </a:r>
            <a:r>
              <a:rPr lang="zh-CN" altLang="en-US"/>
              <a:t>光年</a:t>
            </a:r>
            <a:endParaRPr lang="zh-CN" altLang="en-US"/>
          </a:p>
          <a:p>
            <a:r>
              <a:rPr lang="zh-CN" altLang="en-US"/>
              <a:t>年龄：</a:t>
            </a:r>
            <a:r>
              <a:rPr lang="en-US" altLang="zh-CN"/>
              <a:t>122</a:t>
            </a:r>
            <a:r>
              <a:rPr lang="zh-CN" altLang="en-US"/>
              <a:t>亿年</a:t>
            </a:r>
            <a:endParaRPr lang="zh-CN" altLang="en-US"/>
          </a:p>
          <a:p>
            <a:r>
              <a:rPr lang="zh-CN" altLang="en-US"/>
              <a:t>距离最近的球状星团</a:t>
            </a:r>
            <a:endParaRPr lang="zh-CN" altLang="en-US"/>
          </a:p>
        </p:txBody>
      </p:sp>
      <p:pic>
        <p:nvPicPr>
          <p:cNvPr id="21" name="图片 21" descr="http://imgsrc.baidu.com/forum/w%3D580/sign=3f0ee47f90529822053339cbe7cb7b3b/faf2b2119313b07eb3ad88b00cd7912397dd8c72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487545" y="1597660"/>
            <a:ext cx="7456805" cy="480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标题 8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M5  </a:t>
            </a:r>
            <a:r>
              <a:rPr lang="zh-CN" altLang="en-US"/>
              <a:t>巨蛇座球状星团</a:t>
            </a:r>
            <a:endParaRPr lang="zh-CN" altLang="en-US"/>
          </a:p>
        </p:txBody>
      </p:sp>
      <p:sp>
        <p:nvSpPr>
          <p:cNvPr id="10" name="内容占位符 9"/>
          <p:cNvSpPr/>
          <p:nvPr>
            <p:ph idx="1"/>
          </p:nvPr>
        </p:nvSpPr>
        <p:spPr/>
        <p:txBody>
          <a:bodyPr/>
          <a:p>
            <a:r>
              <a:rPr lang="en-US" altLang="zh-CN"/>
              <a:t>24500</a:t>
            </a:r>
            <a:r>
              <a:rPr lang="zh-CN" altLang="en-US"/>
              <a:t>光年</a:t>
            </a:r>
            <a:endParaRPr lang="zh-CN" altLang="en-US"/>
          </a:p>
          <a:p>
            <a:r>
              <a:rPr lang="zh-CN" altLang="en-US"/>
              <a:t>年龄：</a:t>
            </a:r>
            <a:r>
              <a:rPr lang="en-US" altLang="zh-CN"/>
              <a:t>130</a:t>
            </a:r>
            <a:r>
              <a:rPr lang="zh-CN" altLang="en-US"/>
              <a:t>亿年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25" name="图片 25" descr="http://imgsrc.baidu.com/forum/w%3D580/sign=ca8146ec034f78f0800b9afb49300a83/e824b899a9014c085f6af01d0a7b02087bf4f431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077460" y="1569720"/>
            <a:ext cx="6553200" cy="4418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标题 8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M6  </a:t>
            </a:r>
            <a:r>
              <a:rPr lang="zh-CN" altLang="en-US"/>
              <a:t>天蝎座疏散星团</a:t>
            </a:r>
            <a:endParaRPr lang="zh-CN" altLang="en-US"/>
          </a:p>
        </p:txBody>
      </p:sp>
      <p:sp>
        <p:nvSpPr>
          <p:cNvPr id="10" name="内容占位符 9"/>
          <p:cNvSpPr/>
          <p:nvPr>
            <p:ph idx="1"/>
          </p:nvPr>
        </p:nvSpPr>
        <p:spPr/>
        <p:txBody>
          <a:bodyPr/>
          <a:p>
            <a:r>
              <a:rPr lang="en-US" altLang="zh-CN"/>
              <a:t>1600</a:t>
            </a:r>
            <a:r>
              <a:rPr lang="zh-CN" altLang="en-US"/>
              <a:t>光年</a:t>
            </a:r>
            <a:endParaRPr lang="zh-CN" altLang="en-US"/>
          </a:p>
          <a:p>
            <a:r>
              <a:rPr lang="zh-CN" altLang="en-US"/>
              <a:t>年龄：</a:t>
            </a:r>
            <a:r>
              <a:rPr lang="en-US" altLang="zh-CN"/>
              <a:t>1</a:t>
            </a:r>
            <a:r>
              <a:rPr lang="zh-CN" altLang="en-US"/>
              <a:t>亿年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86325" y="1471295"/>
            <a:ext cx="6467475" cy="48507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lang="zh-CN" altLang="en-US">
                <a:latin typeface="汉仪综艺体简" panose="02010609000101010101" charset="-122"/>
                <a:ea typeface="汉仪综艺体简" panose="02010609000101010101" charset="-122"/>
              </a:rPr>
              <a:t>梅西耶天体表</a:t>
            </a:r>
            <a:endParaRPr lang="zh-CN" altLang="en-US">
              <a:latin typeface="汉仪综艺体简" panose="02010609000101010101" charset="-122"/>
              <a:ea typeface="汉仪综艺体简" panose="0201060900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5335" y="-2540"/>
            <a:ext cx="6205220" cy="68256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9895" y="1425575"/>
            <a:ext cx="3571875" cy="41179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 </a:t>
            </a:r>
            <a:endParaRPr lang="zh-CN" altLang="en-US" sz="2400"/>
          </a:p>
          <a:p>
            <a:r>
              <a:rPr lang="zh-CN" altLang="en-US" sz="2400"/>
              <a:t>        是 法国18世纪中期著名天文学家查理斯梅西耶，在《星云星团表》中列出的110个天体。梅西耶尽其一生，以小口径望远镜对天上观测到的天体编排成了这一星表，它涵盖了北半球可见天区各角落的星云、星团及星系等。</a:t>
            </a:r>
            <a:endParaRPr lang="zh-CN" altLang="en-US" sz="2400"/>
          </a:p>
          <a:p>
            <a:endParaRPr lang="zh-CN" altLang="en-US"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标题 8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M7  </a:t>
            </a:r>
            <a:r>
              <a:rPr lang="zh-CN" altLang="en-US"/>
              <a:t>托勒密星团</a:t>
            </a:r>
            <a:endParaRPr lang="zh-CN" altLang="en-US"/>
          </a:p>
        </p:txBody>
      </p:sp>
      <p:sp>
        <p:nvSpPr>
          <p:cNvPr id="10" name="内容占位符 9"/>
          <p:cNvSpPr/>
          <p:nvPr>
            <p:ph idx="1"/>
          </p:nvPr>
        </p:nvSpPr>
        <p:spPr/>
        <p:txBody>
          <a:bodyPr/>
          <a:p>
            <a:r>
              <a:rPr lang="en-US" altLang="zh-CN"/>
              <a:t>1000</a:t>
            </a:r>
            <a:r>
              <a:rPr lang="zh-CN" altLang="en-US"/>
              <a:t>光年</a:t>
            </a:r>
            <a:endParaRPr lang="zh-CN" altLang="en-US"/>
          </a:p>
          <a:p>
            <a:r>
              <a:rPr lang="zh-CN" altLang="en-US"/>
              <a:t>年龄：</a:t>
            </a:r>
            <a:r>
              <a:rPr lang="en-US" altLang="zh-CN"/>
              <a:t>2</a:t>
            </a:r>
            <a:r>
              <a:rPr lang="zh-CN" altLang="en-US"/>
              <a:t>亿年</a:t>
            </a:r>
            <a:endParaRPr lang="zh-CN" altLang="en-US"/>
          </a:p>
          <a:p>
            <a:r>
              <a:rPr lang="zh-CN" altLang="en-US"/>
              <a:t>托勒密在公元</a:t>
            </a:r>
            <a:r>
              <a:rPr lang="en-US" altLang="zh-CN"/>
              <a:t>130</a:t>
            </a:r>
            <a:r>
              <a:rPr lang="zh-CN" altLang="en-US"/>
              <a:t>年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提到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39" name="图片 39" descr="http://imgsrc.baidu.com/forum/w%3D580/sign=1c52f65dad6eddc426e7b4f309dab6a2/eac4b74543a98226dd5af39f8a82b9014b90ebeb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462145" y="1470025"/>
            <a:ext cx="6725920" cy="4534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标题 8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M8  </a:t>
            </a:r>
            <a:r>
              <a:rPr lang="zh-CN" altLang="en-US"/>
              <a:t>礁湖星云</a:t>
            </a:r>
            <a:endParaRPr lang="zh-CN" altLang="en-US"/>
          </a:p>
        </p:txBody>
      </p:sp>
      <p:sp>
        <p:nvSpPr>
          <p:cNvPr id="10" name="内容占位符 9"/>
          <p:cNvSpPr/>
          <p:nvPr>
            <p:ph idx="1"/>
          </p:nvPr>
        </p:nvSpPr>
        <p:spPr>
          <a:xfrm>
            <a:off x="752475" y="1428750"/>
            <a:ext cx="10515600" cy="4351338"/>
          </a:xfrm>
        </p:spPr>
        <p:txBody>
          <a:bodyPr/>
          <a:p>
            <a:r>
              <a:rPr lang="en-US" altLang="zh-CN"/>
              <a:t>5200</a:t>
            </a:r>
            <a:r>
              <a:rPr lang="zh-CN" altLang="en-US"/>
              <a:t>光年</a:t>
            </a:r>
            <a:endParaRPr lang="zh-CN" altLang="en-US"/>
          </a:p>
          <a:p>
            <a:r>
              <a:rPr lang="zh-CN" altLang="en-US"/>
              <a:t>人马座</a:t>
            </a:r>
            <a:endParaRPr lang="zh-CN" altLang="en-US"/>
          </a:p>
          <a:p>
            <a:r>
              <a:rPr lang="zh-CN" altLang="en-US"/>
              <a:t>发射星云（氢电离区）</a:t>
            </a:r>
            <a:endParaRPr lang="zh-CN" altLang="en-US"/>
          </a:p>
          <a:p>
            <a:r>
              <a:rPr lang="zh-CN" altLang="en-US"/>
              <a:t>视直径：</a:t>
            </a:r>
            <a:r>
              <a:rPr lang="en-US" altLang="zh-CN"/>
              <a:t>3</a:t>
            </a:r>
            <a:r>
              <a:rPr lang="zh-CN" altLang="en-US"/>
              <a:t>倍满月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4120" y="365125"/>
            <a:ext cx="6901180" cy="43078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3463290"/>
            <a:ext cx="3957320" cy="3120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标题 8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M9  </a:t>
            </a:r>
            <a:r>
              <a:rPr lang="zh-CN" altLang="en-US"/>
              <a:t>蛇夫座球状星团</a:t>
            </a:r>
            <a:endParaRPr lang="zh-CN" altLang="en-US"/>
          </a:p>
        </p:txBody>
      </p:sp>
      <p:sp>
        <p:nvSpPr>
          <p:cNvPr id="10" name="内容占位符 9"/>
          <p:cNvSpPr/>
          <p:nvPr>
            <p:ph idx="1"/>
          </p:nvPr>
        </p:nvSpPr>
        <p:spPr/>
        <p:txBody>
          <a:bodyPr/>
          <a:p>
            <a:r>
              <a:rPr lang="en-US" altLang="zh-CN"/>
              <a:t>25800</a:t>
            </a:r>
            <a:r>
              <a:rPr lang="zh-CN" altLang="en-US"/>
              <a:t>光年</a:t>
            </a:r>
            <a:endParaRPr lang="zh-CN" altLang="en-US"/>
          </a:p>
          <a:p>
            <a:r>
              <a:rPr lang="zh-CN" altLang="en-US"/>
              <a:t>包含</a:t>
            </a:r>
            <a:r>
              <a:rPr lang="en-US" altLang="zh-CN"/>
              <a:t>25</a:t>
            </a:r>
            <a:r>
              <a:rPr lang="zh-CN" altLang="en-US"/>
              <a:t>万颗恒星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59" name="图片 59" descr="http://imgsrc.baidu.com/forum/w%3D580/sign=eedbc07de0fe9925cb0c695804a95ee4/c83d70cf3bc79f3d2c2e3c88baa1cd11738b29bf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205730" y="1825625"/>
            <a:ext cx="5796280" cy="3947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标题 8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M10  </a:t>
            </a:r>
            <a:r>
              <a:rPr lang="zh-CN" altLang="en-US"/>
              <a:t>蛇夫座球状星团</a:t>
            </a:r>
            <a:endParaRPr lang="zh-CN" altLang="en-US"/>
          </a:p>
        </p:txBody>
      </p:sp>
      <p:sp>
        <p:nvSpPr>
          <p:cNvPr id="10" name="内容占位符 9"/>
          <p:cNvSpPr/>
          <p:nvPr>
            <p:ph idx="1"/>
          </p:nvPr>
        </p:nvSpPr>
        <p:spPr/>
        <p:txBody>
          <a:bodyPr/>
          <a:p>
            <a:r>
              <a:rPr lang="en-US" altLang="zh-CN"/>
              <a:t>14300</a:t>
            </a:r>
            <a:r>
              <a:rPr lang="zh-CN" altLang="en-US"/>
              <a:t>光年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满月直径</a:t>
            </a:r>
            <a:r>
              <a:rPr lang="en-US" altLang="zh-CN"/>
              <a:t>2/3</a:t>
            </a:r>
            <a:endParaRPr lang="en-US" altLang="zh-CN"/>
          </a:p>
        </p:txBody>
      </p:sp>
      <p:pic>
        <p:nvPicPr>
          <p:cNvPr id="63" name="图片 63" descr="http://imgsrc.baidu.com/forum/w%3D580/sign=9d227f07a0ec08fa260013af69ef3d4d/023b5bb5c9ea15ce5cf23bb1b6003af33a87b26e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517390" y="1430020"/>
            <a:ext cx="7041515" cy="4747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标题 8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M11  </a:t>
            </a:r>
            <a:r>
              <a:rPr lang="zh-CN" altLang="en-US"/>
              <a:t>盾牌座疏散星团</a:t>
            </a:r>
            <a:endParaRPr lang="zh-CN" altLang="en-US"/>
          </a:p>
        </p:txBody>
      </p:sp>
      <p:sp>
        <p:nvSpPr>
          <p:cNvPr id="10" name="内容占位符 9"/>
          <p:cNvSpPr/>
          <p:nvPr>
            <p:ph idx="1"/>
          </p:nvPr>
        </p:nvSpPr>
        <p:spPr/>
        <p:txBody>
          <a:bodyPr/>
          <a:p>
            <a:r>
              <a:rPr lang="en-US" altLang="zh-CN"/>
              <a:t>6000</a:t>
            </a:r>
            <a:r>
              <a:rPr lang="zh-CN" altLang="en-US"/>
              <a:t>光年</a:t>
            </a:r>
            <a:endParaRPr lang="zh-CN" altLang="en-US"/>
          </a:p>
          <a:p>
            <a:r>
              <a:rPr lang="zh-CN" altLang="en-US"/>
              <a:t>年龄：</a:t>
            </a:r>
            <a:r>
              <a:rPr lang="en-US" altLang="zh-CN"/>
              <a:t>2.5</a:t>
            </a:r>
            <a:r>
              <a:rPr lang="zh-CN" altLang="en-US"/>
              <a:t>亿年</a:t>
            </a:r>
            <a:endParaRPr lang="zh-CN" altLang="en-US"/>
          </a:p>
          <a:p>
            <a:r>
              <a:rPr lang="zh-CN" altLang="en-US"/>
              <a:t>包含</a:t>
            </a:r>
            <a:r>
              <a:rPr lang="en-US" altLang="zh-CN"/>
              <a:t>2900</a:t>
            </a:r>
            <a:r>
              <a:rPr lang="zh-CN" altLang="en-US"/>
              <a:t>颗恒星</a:t>
            </a:r>
            <a:endParaRPr lang="zh-CN" altLang="en-US"/>
          </a:p>
          <a:p>
            <a:r>
              <a:rPr lang="zh-CN" altLang="en-US"/>
              <a:t>野鸭星团</a:t>
            </a:r>
            <a:endParaRPr lang="zh-CN" altLang="en-US"/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73" name="图片 73" descr="http://imgsrc.baidu.com/forum/w%3D580/sign=73153f81b3de9c82a665f9875c8080d2/fd039245d688d43f66d94a4a7d1ed21b0ef43b12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777105" y="1691005"/>
            <a:ext cx="6739255" cy="454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标题 8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M12  </a:t>
            </a:r>
            <a:r>
              <a:rPr lang="zh-CN" altLang="en-US"/>
              <a:t>蛇夫座球状星团</a:t>
            </a:r>
            <a:endParaRPr lang="zh-CN" altLang="en-US"/>
          </a:p>
        </p:txBody>
      </p:sp>
      <p:sp>
        <p:nvSpPr>
          <p:cNvPr id="10" name="内容占位符 9"/>
          <p:cNvSpPr/>
          <p:nvPr>
            <p:ph idx="1"/>
          </p:nvPr>
        </p:nvSpPr>
        <p:spPr/>
        <p:txBody>
          <a:bodyPr/>
          <a:p>
            <a:r>
              <a:rPr lang="en-US" altLang="zh-CN"/>
              <a:t>23000</a:t>
            </a:r>
            <a:r>
              <a:rPr lang="zh-CN" altLang="en-US"/>
              <a:t>光年</a:t>
            </a:r>
            <a:endParaRPr lang="zh-CN" altLang="en-US"/>
          </a:p>
          <a:p>
            <a:r>
              <a:rPr lang="zh-CN" altLang="en-US"/>
              <a:t>年龄：</a:t>
            </a:r>
            <a:r>
              <a:rPr lang="en-US" altLang="zh-CN"/>
              <a:t>126.7</a:t>
            </a:r>
            <a:r>
              <a:rPr lang="zh-CN" altLang="en-US"/>
              <a:t>亿年</a:t>
            </a:r>
            <a:endParaRPr lang="zh-CN" altLang="en-US"/>
          </a:p>
          <a:p>
            <a:r>
              <a:rPr lang="zh-CN" altLang="en-US"/>
              <a:t>包含</a:t>
            </a:r>
            <a:r>
              <a:rPr lang="en-US" altLang="zh-CN"/>
              <a:t>20</a:t>
            </a:r>
            <a:r>
              <a:rPr lang="zh-CN" altLang="en-US"/>
              <a:t>万颗恒星</a:t>
            </a:r>
            <a:endParaRPr lang="zh-CN" altLang="en-US"/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1605" y="1074420"/>
            <a:ext cx="5366385" cy="51028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标题 8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M13  </a:t>
            </a:r>
            <a:r>
              <a:rPr lang="zh-CN" altLang="en-US"/>
              <a:t>武仙座球状星团</a:t>
            </a:r>
            <a:endParaRPr lang="zh-CN" altLang="en-US"/>
          </a:p>
        </p:txBody>
      </p:sp>
      <p:sp>
        <p:nvSpPr>
          <p:cNvPr id="10" name="内容占位符 9"/>
          <p:cNvSpPr/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en-US" altLang="zh-CN"/>
              <a:t>22200</a:t>
            </a:r>
            <a:r>
              <a:rPr lang="zh-CN" altLang="en-US"/>
              <a:t>光年</a:t>
            </a:r>
            <a:endParaRPr lang="zh-CN" altLang="en-US"/>
          </a:p>
          <a:p>
            <a:r>
              <a:rPr lang="zh-CN" altLang="en-US"/>
              <a:t>年龄：</a:t>
            </a:r>
            <a:r>
              <a:rPr lang="en-US" altLang="zh-CN"/>
              <a:t>116.5</a:t>
            </a:r>
            <a:r>
              <a:rPr lang="zh-CN" altLang="en-US"/>
              <a:t>亿年</a:t>
            </a:r>
            <a:endParaRPr lang="zh-CN" altLang="en-US"/>
          </a:p>
          <a:p>
            <a:r>
              <a:rPr lang="zh-CN" altLang="en-US"/>
              <a:t>包含</a:t>
            </a:r>
            <a:r>
              <a:rPr lang="en-US" altLang="zh-CN"/>
              <a:t>100</a:t>
            </a:r>
            <a:r>
              <a:rPr lang="zh-CN" altLang="en-US"/>
              <a:t>万颗恒星</a:t>
            </a:r>
            <a:endParaRPr lang="zh-CN" altLang="en-US"/>
          </a:p>
          <a:p>
            <a:r>
              <a:rPr lang="zh-CN" altLang="en-US"/>
              <a:t>1974年，arecibo天文台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的大型射电望远镜向可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能存在的地外智慧生物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发送了第一条射电信息，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其目的地被选为球状星团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m13。</a:t>
            </a:r>
            <a:endParaRPr lang="zh-CN" altLang="en-US"/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8785" y="1691005"/>
            <a:ext cx="5835015" cy="4326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标题 8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M14  </a:t>
            </a:r>
            <a:r>
              <a:rPr lang="zh-CN" altLang="en-US"/>
              <a:t>蛇夫座球状星团</a:t>
            </a:r>
            <a:endParaRPr lang="zh-CN" altLang="en-US"/>
          </a:p>
        </p:txBody>
      </p:sp>
      <p:sp>
        <p:nvSpPr>
          <p:cNvPr id="10" name="内容占位符 9"/>
          <p:cNvSpPr/>
          <p:nvPr>
            <p:ph idx="1"/>
          </p:nvPr>
        </p:nvSpPr>
        <p:spPr/>
        <p:txBody>
          <a:bodyPr/>
          <a:p>
            <a:r>
              <a:rPr lang="en-US" altLang="zh-CN"/>
              <a:t>30300</a:t>
            </a:r>
            <a:r>
              <a:rPr lang="zh-CN" altLang="en-US"/>
              <a:t>光年</a:t>
            </a:r>
            <a:endParaRPr lang="zh-CN" altLang="en-US"/>
          </a:p>
          <a:p>
            <a:r>
              <a:rPr lang="zh-CN" altLang="en-US"/>
              <a:t>年龄：</a:t>
            </a:r>
            <a:r>
              <a:rPr lang="en-US" altLang="zh-CN"/>
              <a:t>126.7</a:t>
            </a:r>
            <a:r>
              <a:rPr lang="zh-CN" altLang="en-US"/>
              <a:t>亿年</a:t>
            </a:r>
            <a:endParaRPr lang="zh-CN" altLang="en-US"/>
          </a:p>
          <a:p>
            <a:r>
              <a:rPr lang="zh-CN" altLang="en-US"/>
              <a:t>包含</a:t>
            </a:r>
            <a:r>
              <a:rPr lang="en-US" altLang="zh-CN"/>
              <a:t>20</a:t>
            </a:r>
            <a:r>
              <a:rPr lang="zh-CN" altLang="en-US"/>
              <a:t>万颗恒星</a:t>
            </a:r>
            <a:endParaRPr lang="zh-CN" altLang="en-US"/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97" name="图片 97" descr="http://imgsrc.baidu.com/forum/w%3D580/sign=c238ca9795cad1c8d0bbfc2f4f3f67c4/0824ab18972bd407c78c09457b899e510fb3093b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480685" y="1877060"/>
            <a:ext cx="6107430" cy="4062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标题 8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M15  </a:t>
            </a:r>
            <a:r>
              <a:rPr lang="zh-CN" altLang="en-US"/>
              <a:t>飞马座球状星团</a:t>
            </a:r>
            <a:endParaRPr lang="zh-CN" altLang="en-US"/>
          </a:p>
        </p:txBody>
      </p:sp>
      <p:sp>
        <p:nvSpPr>
          <p:cNvPr id="10" name="内容占位符 9"/>
          <p:cNvSpPr/>
          <p:nvPr>
            <p:ph idx="1"/>
          </p:nvPr>
        </p:nvSpPr>
        <p:spPr/>
        <p:txBody>
          <a:bodyPr/>
          <a:p>
            <a:r>
              <a:rPr lang="en-US" altLang="zh-CN"/>
              <a:t>33000</a:t>
            </a:r>
            <a:r>
              <a:rPr lang="zh-CN" altLang="en-US"/>
              <a:t>光年</a:t>
            </a:r>
            <a:endParaRPr lang="zh-CN" altLang="en-US"/>
          </a:p>
          <a:p>
            <a:r>
              <a:rPr lang="zh-CN" altLang="en-US"/>
              <a:t>年龄：</a:t>
            </a:r>
            <a:r>
              <a:rPr lang="en-US" altLang="zh-CN"/>
              <a:t>120</a:t>
            </a:r>
            <a:r>
              <a:rPr lang="zh-CN" altLang="en-US"/>
              <a:t>亿年</a:t>
            </a:r>
            <a:endParaRPr lang="zh-CN" altLang="en-US"/>
          </a:p>
          <a:p>
            <a:r>
              <a:rPr lang="zh-CN" altLang="en-US"/>
              <a:t>包含</a:t>
            </a:r>
            <a:r>
              <a:rPr lang="en-US" altLang="zh-CN"/>
              <a:t>10</a:t>
            </a:r>
            <a:r>
              <a:rPr lang="zh-CN" altLang="en-US"/>
              <a:t>万颗恒星</a:t>
            </a:r>
            <a:endParaRPr lang="zh-CN" altLang="en-US"/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107" name="图片 107" descr="http://imgsrc.baidu.com/forum/w%3D580/sign=6c3bf5c4510fd9f9a0175561152cd42b/caef76094b36acafa91e4c447cd98d1000e99c88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245100" y="1825625"/>
            <a:ext cx="5628640" cy="3846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标题 8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M16  </a:t>
            </a:r>
            <a:r>
              <a:rPr lang="zh-CN" altLang="en-US"/>
              <a:t>鹰状星云</a:t>
            </a:r>
            <a:endParaRPr lang="zh-CN" altLang="en-US"/>
          </a:p>
        </p:txBody>
      </p:sp>
      <p:sp>
        <p:nvSpPr>
          <p:cNvPr id="10" name="内容占位符 9"/>
          <p:cNvSpPr/>
          <p:nvPr>
            <p:ph idx="1"/>
          </p:nvPr>
        </p:nvSpPr>
        <p:spPr>
          <a:xfrm>
            <a:off x="838200" y="1948180"/>
            <a:ext cx="10515600" cy="4351338"/>
          </a:xfrm>
        </p:spPr>
        <p:txBody>
          <a:bodyPr/>
          <a:p>
            <a:r>
              <a:rPr lang="en-US" altLang="zh-CN"/>
              <a:t>7000</a:t>
            </a:r>
            <a:r>
              <a:rPr lang="zh-CN" altLang="en-US"/>
              <a:t>光年</a:t>
            </a:r>
            <a:endParaRPr lang="zh-CN" altLang="en-US"/>
          </a:p>
          <a:p>
            <a:r>
              <a:rPr lang="zh-CN" altLang="en-US"/>
              <a:t>巨蛇座</a:t>
            </a:r>
            <a:endParaRPr lang="zh-CN" altLang="en-US"/>
          </a:p>
          <a:p>
            <a:r>
              <a:rPr lang="zh-CN" altLang="en-US"/>
              <a:t>位于人马臂上</a:t>
            </a:r>
            <a:endParaRPr lang="zh-CN" altLang="en-US"/>
          </a:p>
          <a:p>
            <a:r>
              <a:rPr lang="zh-CN" altLang="en-US"/>
              <a:t>恒星形成区</a:t>
            </a:r>
            <a:endParaRPr lang="zh-CN" altLang="en-US"/>
          </a:p>
          <a:p>
            <a:r>
              <a:rPr lang="zh-CN" altLang="en-US"/>
              <a:t>哈勃望远镜</a:t>
            </a:r>
            <a:r>
              <a:rPr lang="en-US" altLang="zh-CN"/>
              <a:t>1995</a:t>
            </a:r>
            <a:r>
              <a:rPr lang="zh-CN" altLang="en-US"/>
              <a:t>年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拍摄</a:t>
            </a:r>
            <a:r>
              <a:rPr lang="en-US" altLang="zh-CN"/>
              <a:t>“</a:t>
            </a:r>
            <a:r>
              <a:rPr lang="zh-CN" altLang="en-US"/>
              <a:t>创生之柱</a:t>
            </a:r>
            <a:r>
              <a:rPr lang="en-US" altLang="zh-CN"/>
              <a:t>”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4815" y="365125"/>
            <a:ext cx="6096635" cy="41840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305" y="365125"/>
            <a:ext cx="6130290" cy="60502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070" y="480060"/>
            <a:ext cx="5586730" cy="5819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l="8413" r="12191"/>
          <a:stretch>
            <a:fillRect/>
          </a:stretch>
        </p:blipFill>
        <p:spPr>
          <a:xfrm>
            <a:off x="43815" y="749935"/>
            <a:ext cx="6298565" cy="53574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15975" y="1285240"/>
            <a:ext cx="10328910" cy="15589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/>
              <a:t>星云和星团新总表（NGC，全名为New General Catalogue）</a:t>
            </a:r>
            <a:endParaRPr lang="zh-CN" altLang="en-US" sz="3200" b="1"/>
          </a:p>
          <a:p>
            <a:r>
              <a:rPr lang="zh-CN" altLang="en-US" sz="3200" b="1"/>
              <a:t>大部分为星系</a:t>
            </a:r>
            <a:endParaRPr lang="zh-CN" altLang="en-US" sz="3200" b="1"/>
          </a:p>
          <a:p>
            <a:r>
              <a:rPr lang="zh-CN" altLang="en-US" sz="3200" b="1"/>
              <a:t>包含</a:t>
            </a:r>
            <a:r>
              <a:rPr lang="en-US" altLang="zh-CN" sz="3200" b="1"/>
              <a:t>7840</a:t>
            </a:r>
            <a:r>
              <a:rPr lang="zh-CN" altLang="en-US" sz="3200" b="1"/>
              <a:t>个天体</a:t>
            </a:r>
            <a:endParaRPr lang="zh-CN" altLang="en-US" sz="32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标题 8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M17  </a:t>
            </a:r>
            <a:r>
              <a:rPr lang="zh-CN" altLang="en-US"/>
              <a:t>欧米茄星云</a:t>
            </a:r>
            <a:endParaRPr lang="zh-CN" altLang="en-US"/>
          </a:p>
        </p:txBody>
      </p:sp>
      <p:sp>
        <p:nvSpPr>
          <p:cNvPr id="10" name="内容占位符 9"/>
          <p:cNvSpPr/>
          <p:nvPr>
            <p:ph idx="1"/>
          </p:nvPr>
        </p:nvSpPr>
        <p:spPr/>
        <p:txBody>
          <a:bodyPr/>
          <a:p>
            <a:r>
              <a:rPr lang="en-US" altLang="zh-CN"/>
              <a:t>5500</a:t>
            </a:r>
            <a:r>
              <a:rPr lang="zh-CN" altLang="en-US"/>
              <a:t>光年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人马座发射星云</a:t>
            </a:r>
            <a:endParaRPr lang="zh-CN" altLang="en-US"/>
          </a:p>
          <a:p>
            <a:r>
              <a:rPr lang="zh-CN" altLang="en-US"/>
              <a:t>氢电离区</a:t>
            </a:r>
            <a:endParaRPr lang="zh-CN" altLang="en-US"/>
          </a:p>
          <a:p>
            <a:r>
              <a:rPr lang="zh-CN" altLang="en-US"/>
              <a:t>恒星形成区</a:t>
            </a:r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06795" y="365125"/>
            <a:ext cx="5598160" cy="57124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595" y="1040765"/>
            <a:ext cx="7620635" cy="5136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M18                                    M19</a:t>
            </a:r>
            <a:endParaRPr lang="en-US" altLang="zh-CN"/>
          </a:p>
        </p:txBody>
      </p:sp>
      <p:pic>
        <p:nvPicPr>
          <p:cNvPr id="131" name="图片 131" descr="http://imgsrc.baidu.com/forum/w%3D580/sign=281816457b899e51788e3a1c72a6d990/b151f8198618367ac756ba652e738bd4b21ce5af.jpg"/>
          <p:cNvPicPr>
            <a:picLocks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609600" y="2024380"/>
            <a:ext cx="4667250" cy="315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1" name="图片 141" descr="http://imgsrc.baidu.com/forum/w%3D580/sign=042d6ad84fc2d562f208d0e5d71090f3/810a19d8bc3eb1358eef7303a61ea8d3fd1f445a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147118" y="2030095"/>
            <a:ext cx="4667885" cy="3147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标题 8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M20  </a:t>
            </a:r>
            <a:r>
              <a:rPr lang="zh-CN" altLang="en-US"/>
              <a:t>三裂星云</a:t>
            </a:r>
            <a:r>
              <a:rPr lang="en-US" altLang="zh-CN"/>
              <a:t>/</a:t>
            </a:r>
            <a:r>
              <a:rPr lang="zh-CN" altLang="en-US"/>
              <a:t>三叶星云</a:t>
            </a:r>
            <a:endParaRPr lang="zh-CN" altLang="en-US"/>
          </a:p>
        </p:txBody>
      </p:sp>
      <p:sp>
        <p:nvSpPr>
          <p:cNvPr id="10" name="内容占位符 9"/>
          <p:cNvSpPr/>
          <p:nvPr>
            <p:ph idx="1"/>
          </p:nvPr>
        </p:nvSpPr>
        <p:spPr/>
        <p:txBody>
          <a:bodyPr/>
          <a:p>
            <a:r>
              <a:rPr lang="en-US" altLang="zh-CN"/>
              <a:t>5600</a:t>
            </a:r>
            <a:r>
              <a:rPr lang="zh-CN" altLang="en-US"/>
              <a:t>光年</a:t>
            </a:r>
            <a:endParaRPr lang="zh-CN" altLang="en-US"/>
          </a:p>
          <a:p>
            <a:r>
              <a:rPr lang="zh-CN" altLang="en-US"/>
              <a:t>人马座</a:t>
            </a:r>
            <a:endParaRPr lang="zh-CN" altLang="en-US"/>
          </a:p>
        </p:txBody>
      </p:sp>
      <p:pic>
        <p:nvPicPr>
          <p:cNvPr id="151" name="图片 151" descr="http://imgsrc.baidu.com/forum/w%3D580/sign=6eb1ebc4510fd9f9a0175561152cd42b/caef76094b36acafab9452447cd98d1001e99c16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47135" y="1590675"/>
            <a:ext cx="7152005" cy="4821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0505"/>
            <a:ext cx="3594735" cy="4911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标题 8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M2</a:t>
            </a:r>
            <a:r>
              <a:rPr lang="en-US"/>
              <a:t>1                        M22                      M23</a:t>
            </a:r>
            <a:endParaRPr lang="en-US"/>
          </a:p>
        </p:txBody>
      </p:sp>
      <p:pic>
        <p:nvPicPr>
          <p:cNvPr id="161" name="图片 161" descr="http://imgsrc.baidu.com/forum/w%3D580/sign=fe58bd806e061d957d4637304bf50a5d/bf096b63f6246b605b6a76ccebf81a4c510fa226.jpg"/>
          <p:cNvPicPr>
            <a:picLocks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65430" y="2414905"/>
            <a:ext cx="4196715" cy="3272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1" name="图片 171" descr="http://imgsrc.baidu.com/forum/w%3D580/sign=60db28bbc895d143da76e42b43f18296/2f738bd4b31c870183f7765e277f9e2f0608ffc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62145" y="2829560"/>
            <a:ext cx="3968115" cy="2648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1" name="图片 181" descr="http://imgsrc.baidu.com/forum/w%3D580/sign=af738c96d21b0ef46ce89856edc551a1/78310a55b319ebc4bcf4b2218226cffc1f1716f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597265" y="2980055"/>
            <a:ext cx="3333115" cy="2498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标题 8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M24  </a:t>
            </a:r>
            <a:r>
              <a:rPr lang="zh-CN" altLang="en-US"/>
              <a:t>人马座疏散星团</a:t>
            </a:r>
            <a:endParaRPr lang="zh-CN" altLang="en-US"/>
          </a:p>
        </p:txBody>
      </p:sp>
      <p:sp>
        <p:nvSpPr>
          <p:cNvPr id="10" name="内容占位符 9"/>
          <p:cNvSpPr/>
          <p:nvPr>
            <p:ph idx="1"/>
          </p:nvPr>
        </p:nvSpPr>
        <p:spPr/>
        <p:txBody>
          <a:bodyPr/>
          <a:p>
            <a:r>
              <a:rPr lang="en-US" altLang="zh-CN"/>
              <a:t>10000</a:t>
            </a:r>
            <a:r>
              <a:rPr lang="zh-CN" altLang="en-US"/>
              <a:t>光年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由许多不同星等的恒星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组成的大块云雾状天体</a:t>
            </a:r>
            <a:endParaRPr lang="zh-CN" altLang="en-US"/>
          </a:p>
        </p:txBody>
      </p:sp>
      <p:pic>
        <p:nvPicPr>
          <p:cNvPr id="191" name="图片 191" descr="http://imgsrc.baidu.com/forum/w%3D580/sign=86f01a4cb74543a9f51bfac42e168a7b/7af40ad162d9f2d362c5e057a9ec8a136227ccb6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17465" y="1825625"/>
            <a:ext cx="6398260" cy="3760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M25                                       M26</a:t>
            </a:r>
            <a:endParaRPr lang="en-US" altLang="zh-CN"/>
          </a:p>
        </p:txBody>
      </p:sp>
      <p:pic>
        <p:nvPicPr>
          <p:cNvPr id="201" name="图片 201" descr="http://imgsrc.baidu.com/forum/w%3D580/sign=c7f50e8b9245d688a302b2ac94c37dab/faedab64034f78f0f33e5d4b79310a55b3191c54.jpg"/>
          <p:cNvPicPr>
            <a:picLocks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967740" y="1691005"/>
            <a:ext cx="4351655" cy="4351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" name="图片 205" descr="http://imgsrc.baidu.com/forum/w%3D580/sign=5a310f72af51f3dec3b2b96ca4eff0ec/314e251f95cad1c860a13b9f7f3e6709c93d517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329998" y="2283143"/>
            <a:ext cx="4667885" cy="292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标题 8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M2</a:t>
            </a:r>
            <a:r>
              <a:rPr lang="en-US"/>
              <a:t>7  </a:t>
            </a:r>
            <a:r>
              <a:rPr lang="zh-CN" altLang="en-US"/>
              <a:t>哑铃星云</a:t>
            </a:r>
            <a:endParaRPr lang="zh-CN" altLang="en-US"/>
          </a:p>
        </p:txBody>
      </p:sp>
      <p:sp>
        <p:nvSpPr>
          <p:cNvPr id="10" name="内容占位符 9"/>
          <p:cNvSpPr/>
          <p:nvPr>
            <p:ph idx="1"/>
          </p:nvPr>
        </p:nvSpPr>
        <p:spPr/>
        <p:txBody>
          <a:bodyPr/>
          <a:p>
            <a:r>
              <a:rPr lang="en-US" altLang="zh-CN"/>
              <a:t>850</a:t>
            </a:r>
            <a:r>
              <a:rPr lang="zh-CN" altLang="en-US"/>
              <a:t>光年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狐狸座</a:t>
            </a:r>
            <a:endParaRPr lang="zh-CN" altLang="en-US"/>
          </a:p>
          <a:p>
            <a:r>
              <a:rPr lang="zh-CN" altLang="en-US"/>
              <a:t>行星状星云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3690" y="365125"/>
            <a:ext cx="3595370" cy="3628390"/>
          </a:xfrm>
          <a:prstGeom prst="rect">
            <a:avLst/>
          </a:prstGeom>
        </p:spPr>
      </p:pic>
      <p:pic>
        <p:nvPicPr>
          <p:cNvPr id="215" name="图片 215" descr="http://imgsrc.baidu.com/forum/w%3D580/sign=5fdde2b05343fbf2c52ca62b807fca1e/e4dde71190ef76c63e6e3c939d16fdfaae5167c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62058" y="2678748"/>
            <a:ext cx="4667885" cy="3498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M28                                                M29</a:t>
            </a:r>
            <a:endParaRPr lang="en-US" altLang="zh-CN"/>
          </a:p>
        </p:txBody>
      </p:sp>
      <p:pic>
        <p:nvPicPr>
          <p:cNvPr id="225" name="图片 225" descr="http://imgsrc.baidu.com/forum/w%3D580/sign=f5e45fc3d11373f0f53f6f97940e4b8b/8601a18b87d6277fba88f58028381f30e824fcf4.jpg"/>
          <p:cNvPicPr>
            <a:picLocks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498475" y="1827530"/>
            <a:ext cx="6223000" cy="427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" name="图片 235" descr="http://imgsrc.baidu.com/forum/w%3D580/sign=2682bd4ad562853592e0d229a0ee76f2/18d8bc3eb13533fa3f595496a8d3fd1f40345b9f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097713" y="1894205"/>
            <a:ext cx="4667885" cy="41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M30</a:t>
            </a:r>
            <a:endParaRPr lang="en-US" altLang="zh-CN"/>
          </a:p>
        </p:txBody>
      </p:sp>
      <p:pic>
        <p:nvPicPr>
          <p:cNvPr id="239" name="图片 239" descr="http://imgsrc.baidu.com/forum/w%3D580/sign=0fe241569c82d158bb8259b9b00b19d5/9345d688d43f87947a298f96d21b0ef41ad53ab0.jpg"/>
          <p:cNvPicPr>
            <a:picLocks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4879340" y="478155"/>
            <a:ext cx="6184900" cy="5402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M31 </a:t>
            </a:r>
            <a:r>
              <a:rPr lang="zh-CN" altLang="en-US"/>
              <a:t>仙女座大星系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254</a:t>
            </a:r>
            <a:r>
              <a:rPr lang="zh-CN" altLang="en-US"/>
              <a:t>万光年</a:t>
            </a:r>
            <a:endParaRPr lang="zh-CN" altLang="en-US"/>
          </a:p>
          <a:p>
            <a:r>
              <a:rPr lang="zh-CN" altLang="en-US"/>
              <a:t>直径</a:t>
            </a:r>
            <a:r>
              <a:rPr lang="en-US" altLang="zh-CN"/>
              <a:t>22</a:t>
            </a:r>
            <a:r>
              <a:rPr lang="zh-CN" altLang="en-US"/>
              <a:t>万光年</a:t>
            </a:r>
            <a:endParaRPr lang="zh-CN" altLang="en-US"/>
          </a:p>
          <a:p>
            <a:r>
              <a:rPr lang="zh-CN" altLang="en-US"/>
              <a:t>视星等</a:t>
            </a:r>
            <a:r>
              <a:rPr lang="en-US" altLang="zh-CN"/>
              <a:t>4.36</a:t>
            </a:r>
            <a:endParaRPr lang="en-US" altLang="zh-CN"/>
          </a:p>
          <a:p>
            <a:r>
              <a:rPr lang="zh-CN" altLang="en-US"/>
              <a:t>肉眼可见的最遥远的天体</a:t>
            </a:r>
            <a:endParaRPr lang="zh-CN" altLang="en-US"/>
          </a:p>
          <a:p>
            <a:r>
              <a:rPr lang="zh-CN" altLang="en-US"/>
              <a:t>卫星星系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6365" y="506730"/>
            <a:ext cx="4877435" cy="3909695"/>
          </a:xfrm>
          <a:prstGeom prst="rect">
            <a:avLst/>
          </a:prstGeom>
        </p:spPr>
      </p:pic>
      <p:cxnSp>
        <p:nvCxnSpPr>
          <p:cNvPr id="6" name="肘形连接符 5"/>
          <p:cNvCxnSpPr/>
          <p:nvPr/>
        </p:nvCxnSpPr>
        <p:spPr>
          <a:xfrm rot="10800000">
            <a:off x="5903595" y="392430"/>
            <a:ext cx="2534920" cy="1167765"/>
          </a:xfrm>
          <a:prstGeom prst="bentConnector3">
            <a:avLst>
              <a:gd name="adj1" fmla="val 499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肘形连接符 6"/>
          <p:cNvCxnSpPr/>
          <p:nvPr/>
        </p:nvCxnSpPr>
        <p:spPr>
          <a:xfrm rot="10800000" flipV="1">
            <a:off x="5903595" y="3911600"/>
            <a:ext cx="2484755" cy="1050925"/>
          </a:xfrm>
          <a:prstGeom prst="bentConnector3">
            <a:avLst>
              <a:gd name="adj1" fmla="val 499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036185" y="193040"/>
            <a:ext cx="950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M32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5853430" y="4696460"/>
            <a:ext cx="783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M110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595" y="3018155"/>
            <a:ext cx="5151120" cy="34258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530" y="1959610"/>
            <a:ext cx="4655185" cy="3571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654050"/>
            <a:ext cx="4342130" cy="4351655"/>
          </a:xfrm>
          <a:prstGeom prst="rect">
            <a:avLst/>
          </a:prstGeom>
          <a:solidFill>
            <a:schemeClr val="lt1"/>
          </a:solidFill>
        </p:spPr>
      </p:pic>
      <p:sp>
        <p:nvSpPr>
          <p:cNvPr id="7" name="文本框 6"/>
          <p:cNvSpPr txBox="1"/>
          <p:nvPr/>
        </p:nvSpPr>
        <p:spPr>
          <a:xfrm>
            <a:off x="5471795" y="1085850"/>
            <a:ext cx="2157095" cy="2834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左</a:t>
            </a:r>
            <a:endParaRPr lang="zh-CN" altLang="en-US"/>
          </a:p>
          <a:p>
            <a:r>
              <a:rPr lang="en-US" altLang="zh-CN"/>
              <a:t>NGC7822</a:t>
            </a:r>
            <a:endParaRPr lang="en-US" altLang="zh-CN"/>
          </a:p>
          <a:p>
            <a:r>
              <a:rPr lang="zh-CN" altLang="en-US"/>
              <a:t>仙王座</a:t>
            </a:r>
            <a:endParaRPr lang="zh-CN" altLang="en-US"/>
          </a:p>
          <a:p>
            <a:r>
              <a:rPr lang="en-US" altLang="zh-CN"/>
              <a:t>3000</a:t>
            </a:r>
            <a:r>
              <a:rPr lang="zh-CN" altLang="en-US"/>
              <a:t>光年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右</a:t>
            </a:r>
            <a:endParaRPr lang="zh-CN" altLang="en-US"/>
          </a:p>
          <a:p>
            <a:r>
              <a:rPr lang="en-US" altLang="zh-CN"/>
              <a:t>NGC6818</a:t>
            </a:r>
            <a:endParaRPr lang="en-US" altLang="zh-CN"/>
          </a:p>
          <a:p>
            <a:r>
              <a:rPr lang="zh-CN" altLang="en-US"/>
              <a:t>人马座</a:t>
            </a:r>
            <a:endParaRPr lang="zh-CN" altLang="en-US"/>
          </a:p>
          <a:p>
            <a:r>
              <a:rPr lang="en-US" altLang="zh-CN"/>
              <a:t>6000</a:t>
            </a:r>
            <a:r>
              <a:rPr lang="zh-CN" altLang="en-US"/>
              <a:t>光年</a:t>
            </a:r>
            <a:endParaRPr lang="zh-CN" altLang="en-US"/>
          </a:p>
          <a:p>
            <a:r>
              <a:rPr lang="zh-CN" altLang="en-US"/>
              <a:t>小宝石星云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890" y="365125"/>
            <a:ext cx="4159885" cy="419608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星系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4485" y="365125"/>
            <a:ext cx="7739380" cy="4351655"/>
          </a:xfrm>
          <a:prstGeom prst="rect">
            <a:avLst/>
          </a:prstGeom>
        </p:spPr>
      </p:pic>
      <p:pic>
        <p:nvPicPr>
          <p:cNvPr id="5" name="图片 4" descr="星系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601345"/>
            <a:ext cx="10057765" cy="5654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77105" y="2566670"/>
            <a:ext cx="7332345" cy="41186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" y="189865"/>
            <a:ext cx="6096635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M32 </a:t>
            </a:r>
            <a:r>
              <a:rPr lang="zh-CN" altLang="en-US"/>
              <a:t>椭圆星系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290</a:t>
            </a:r>
            <a:r>
              <a:rPr lang="zh-CN" altLang="en-US"/>
              <a:t>万光年</a:t>
            </a:r>
            <a:endParaRPr lang="zh-CN" altLang="en-US"/>
          </a:p>
          <a:p>
            <a:r>
              <a:rPr lang="zh-CN" altLang="en-US"/>
              <a:t>直径</a:t>
            </a:r>
            <a:r>
              <a:rPr lang="en-US" altLang="zh-CN"/>
              <a:t>8000</a:t>
            </a:r>
            <a:r>
              <a:rPr lang="zh-CN" altLang="en-US"/>
              <a:t>光年</a:t>
            </a:r>
            <a:endParaRPr lang="zh-CN" altLang="en-US"/>
          </a:p>
          <a:p>
            <a:r>
              <a:rPr lang="zh-CN" altLang="en-US"/>
              <a:t>导致宿主星系</a:t>
            </a:r>
            <a:r>
              <a:rPr lang="en-US" altLang="zh-CN"/>
              <a:t>M31</a:t>
            </a:r>
            <a:r>
              <a:rPr lang="zh-CN" altLang="en-US"/>
              <a:t>出现很大扰动</a:t>
            </a:r>
            <a:endParaRPr lang="zh-CN" altLang="en-US"/>
          </a:p>
          <a:p>
            <a:r>
              <a:rPr lang="zh-CN" altLang="en-US"/>
              <a:t>核心发现质量大于</a:t>
            </a:r>
            <a:r>
              <a:rPr lang="en-US" altLang="zh-CN"/>
              <a:t>300</a:t>
            </a:r>
            <a:r>
              <a:rPr lang="zh-CN" altLang="en-US"/>
              <a:t>万倍太阳质量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的黑洞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巨大的核暗示了它以前可能是个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庞大的旋涡星系或椭圆星系</a:t>
            </a:r>
            <a:endParaRPr lang="zh-CN" altLang="en-US"/>
          </a:p>
        </p:txBody>
      </p:sp>
      <p:pic>
        <p:nvPicPr>
          <p:cNvPr id="244" name="图片 244" descr="http://imgsrc.baidu.com/forum/w%3D580/sign=dcc0751ca4c27d1ea5263bcc2bd4adaf/f636afc379310a55bbe6194cb74543a983261043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847523" y="1538605"/>
            <a:ext cx="4667885" cy="3147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M33 </a:t>
            </a:r>
            <a:r>
              <a:rPr lang="zh-CN" altLang="en-US"/>
              <a:t>三角座星系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295</a:t>
            </a:r>
            <a:r>
              <a:rPr lang="zh-CN" altLang="en-US"/>
              <a:t>万光年</a:t>
            </a:r>
            <a:endParaRPr lang="zh-CN" altLang="en-US"/>
          </a:p>
          <a:p>
            <a:r>
              <a:rPr lang="zh-CN" altLang="en-US"/>
              <a:t>直径</a:t>
            </a:r>
            <a:r>
              <a:rPr lang="en-US" altLang="zh-CN"/>
              <a:t>5</a:t>
            </a:r>
            <a:r>
              <a:rPr lang="zh-CN" altLang="en-US"/>
              <a:t>万光年</a:t>
            </a:r>
            <a:endParaRPr lang="zh-CN" altLang="en-US"/>
          </a:p>
          <a:p>
            <a:r>
              <a:rPr lang="zh-CN" altLang="en-US"/>
              <a:t>距离仙女座大星系</a:t>
            </a:r>
            <a:r>
              <a:rPr lang="en-US" altLang="zh-CN"/>
              <a:t>75</a:t>
            </a:r>
            <a:r>
              <a:rPr lang="zh-CN" altLang="en-US"/>
              <a:t>万光年</a:t>
            </a:r>
            <a:endParaRPr lang="zh-CN" altLang="en-US"/>
          </a:p>
          <a:p>
            <a:r>
              <a:rPr lang="zh-CN" altLang="en-US"/>
              <a:t>蓝移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7050" y="581025"/>
            <a:ext cx="6355080" cy="45586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850" y="2374265"/>
            <a:ext cx="5715635" cy="38030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M34                          M35                        M36</a:t>
            </a:r>
            <a:endParaRPr lang="en-US" altLang="zh-CN"/>
          </a:p>
        </p:txBody>
      </p:sp>
      <p:pic>
        <p:nvPicPr>
          <p:cNvPr id="259" name="图片 259" descr="http://imgsrc.baidu.com/forum/w%3D580/sign=ba184b11a9014c08193b28ad3a7a025b/0b46f21fbe096b63a51898e80c338744ebf8ac01.jpg"/>
          <p:cNvPicPr>
            <a:picLocks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92710" y="2364740"/>
            <a:ext cx="4406900" cy="3300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9" name="图片 269" descr="http://imgsrc.baidu.com/forum/w%3D580/sign=304181034710b912bfc1f6f6f3fcfcb5/d01373f082025aaf595fb873fbedab64034f1a1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95445" y="2508250"/>
            <a:ext cx="4568825" cy="3080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3" name="图片 273" descr="http://imgsrc.baidu.com/forum/w%3D580/sign=cc6c520387d6277fe912323018391f63/472309f7905298223963ff7bd7ca7bcb0a46d43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011795" y="2365375"/>
            <a:ext cx="4154805" cy="3104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M37                 M38                         M39</a:t>
            </a:r>
            <a:endParaRPr lang="en-US" altLang="zh-CN"/>
          </a:p>
        </p:txBody>
      </p:sp>
      <p:pic>
        <p:nvPicPr>
          <p:cNvPr id="274" name="图片 274" descr="http://imgsrc.baidu.com/forum/w%3D580/sign=8e924d816b63f6241c5d390bb745eb32/a044ad345982b2b7ac2fff7c31adcbef77099bd2.jpg"/>
          <p:cNvPicPr>
            <a:picLocks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172720" y="2481580"/>
            <a:ext cx="4138295" cy="3310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4" name="图片 294" descr="http://imgsrc.baidu.com/forum/w%3D580/sign=9f5a8ab90a55b3199cf9827d73a88286/1c950a7b02087bf43a489151f2d3572c10dfcfe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970655" y="2596515"/>
            <a:ext cx="4251325" cy="3195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8" name="图片 298" descr="http://imgsrc.baidu.com/forum/w%3D580/sign=d3eca55281cb39dbc1c0675ee01709a7/8326cffc1e178a82b729be18f603738da977e87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665085" y="2694305"/>
            <a:ext cx="4450715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M40                                         M41</a:t>
            </a:r>
            <a:endParaRPr lang="en-US" altLang="zh-CN"/>
          </a:p>
        </p:txBody>
      </p:sp>
      <p:pic>
        <p:nvPicPr>
          <p:cNvPr id="308" name="图片 308" descr="http://imgsrc.baidu.com/forum/w%3D580/sign=7d0e78dc94eef01f4d1418cdd0ff99e0/a686c9177f3e670900bc84473bc79f3df9dc55ce.jpg"/>
          <p:cNvPicPr>
            <a:picLocks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671830" y="1993265"/>
            <a:ext cx="5565775" cy="3748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0" name="图片 310" descr="http://imgsrc.baidu.com/forum/w%3D580/sign=4890dcb01f30e924cfa49c397c096e66/0df3d7ca7bcb0a46bd874a816b63f6246a60afe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28790" y="1993265"/>
            <a:ext cx="4525010" cy="3517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M42 </a:t>
            </a:r>
            <a:r>
              <a:rPr lang="zh-CN" altLang="en-US"/>
              <a:t>猎户座大星云</a:t>
            </a:r>
            <a:endParaRPr lang="zh-CN" altLang="en-US"/>
          </a:p>
        </p:txBody>
      </p:sp>
      <p:pic>
        <p:nvPicPr>
          <p:cNvPr id="314" name="图片 314" descr="http://imgsrc.baidu.com/forum/w%3D580/sign=ddecbfbeacaf2eddd4f149e1bd110102/35a85edf8db1cb13e2b1fdabdd54564e93584baa.jpg"/>
          <p:cNvPicPr>
            <a:picLocks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7030085" y="1541145"/>
            <a:ext cx="4667250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532245" y="1739900"/>
            <a:ext cx="5934075" cy="3709035"/>
          </a:xfrm>
          <a:prstGeom prst="rect">
            <a:avLst/>
          </a:prstGeom>
          <a:solidFill>
            <a:schemeClr val="lt1"/>
          </a:solidFill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445" y="977900"/>
            <a:ext cx="7861935" cy="5232400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1500</a:t>
            </a:r>
            <a:r>
              <a:rPr lang="zh-CN" altLang="en-US"/>
              <a:t>光年</a:t>
            </a:r>
            <a:endParaRPr lang="zh-CN" altLang="en-US"/>
          </a:p>
          <a:p>
            <a:r>
              <a:rPr lang="zh-CN" altLang="en-US"/>
              <a:t>直径</a:t>
            </a:r>
            <a:r>
              <a:rPr lang="en-US" altLang="zh-CN"/>
              <a:t>16</a:t>
            </a:r>
            <a:r>
              <a:rPr lang="zh-CN" altLang="en-US"/>
              <a:t>光年</a:t>
            </a:r>
            <a:endParaRPr lang="zh-CN" altLang="en-US"/>
          </a:p>
          <a:p>
            <a:r>
              <a:rPr lang="zh-CN" altLang="en-US"/>
              <a:t>弥漫星云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M43 </a:t>
            </a:r>
            <a:r>
              <a:rPr lang="zh-CN" altLang="en-US"/>
              <a:t>迪马伦星云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被一条尘埃带与猎户座大星云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分隔开来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54570" y="1099820"/>
            <a:ext cx="3736975" cy="3799205"/>
          </a:xfrm>
          <a:prstGeom prst="rect">
            <a:avLst/>
          </a:prstGeom>
        </p:spPr>
      </p:pic>
      <p:pic>
        <p:nvPicPr>
          <p:cNvPr id="315" name="图片 315" descr="http://imgsrc.baidu.com/forum/w%3D580/sign=a62e21b1b6003af34dbadc68052bc619/37d12f2eb9389b50df3f21ea8535e5dde6116e4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3863" y="3066098"/>
            <a:ext cx="4667885" cy="3328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M44 </a:t>
            </a:r>
            <a:r>
              <a:rPr lang="zh-CN" altLang="en-US"/>
              <a:t>蜂巢星团  鬼星团</a:t>
            </a:r>
            <a:endParaRPr lang="zh-CN" altLang="en-US"/>
          </a:p>
        </p:txBody>
      </p:sp>
      <p:pic>
        <p:nvPicPr>
          <p:cNvPr id="335" name="图片 335" descr="http://imgsrc.baidu.com/forum/w%3D580/sign=dc2ebebeacaf2eddd4f149e1bd110102/35a85edf8db1cb13e373fcabdd54564e92584b74.jpg"/>
          <p:cNvPicPr>
            <a:picLocks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6864350" y="2024380"/>
            <a:ext cx="4667250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鬼宿（巨蟹座）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/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840" y="566420"/>
            <a:ext cx="5424170" cy="5083175"/>
          </a:xfrm>
          <a:prstGeom prst="rect">
            <a:avLst/>
          </a:prstGeom>
          <a:solidFill>
            <a:schemeClr val="lt1"/>
          </a:solidFill>
        </p:spPr>
      </p:pic>
      <p:sp>
        <p:nvSpPr>
          <p:cNvPr id="10" name="文本框 9"/>
          <p:cNvSpPr txBox="1"/>
          <p:nvPr/>
        </p:nvSpPr>
        <p:spPr>
          <a:xfrm>
            <a:off x="6031230" y="870585"/>
            <a:ext cx="2443480" cy="3657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左</a:t>
            </a:r>
            <a:endParaRPr lang="zh-CN" altLang="en-US"/>
          </a:p>
          <a:p>
            <a:r>
              <a:rPr lang="en-US" altLang="zh-CN"/>
              <a:t>NGC5055</a:t>
            </a:r>
            <a:endParaRPr lang="en-US" altLang="zh-CN"/>
          </a:p>
          <a:p>
            <a:r>
              <a:rPr lang="en-US" altLang="zh-CN"/>
              <a:t>M63</a:t>
            </a:r>
            <a:endParaRPr lang="en-US" altLang="zh-CN"/>
          </a:p>
          <a:p>
            <a:r>
              <a:rPr lang="en-US" altLang="zh-CN"/>
              <a:t>3500</a:t>
            </a:r>
            <a:r>
              <a:rPr lang="zh-CN" altLang="en-US"/>
              <a:t>万光年</a:t>
            </a:r>
            <a:endParaRPr lang="zh-CN" altLang="en-US"/>
          </a:p>
          <a:p>
            <a:r>
              <a:rPr lang="zh-CN" altLang="en-US"/>
              <a:t>猎犬座</a:t>
            </a:r>
            <a:endParaRPr lang="zh-CN" altLang="en-US"/>
          </a:p>
          <a:p>
            <a:r>
              <a:rPr lang="zh-CN" altLang="en-US"/>
              <a:t>向日葵星系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右</a:t>
            </a:r>
            <a:endParaRPr lang="zh-CN" altLang="en-US"/>
          </a:p>
          <a:p>
            <a:r>
              <a:rPr lang="en-US" altLang="zh-CN"/>
              <a:t>NGC3603</a:t>
            </a:r>
            <a:endParaRPr lang="en-US" altLang="zh-CN"/>
          </a:p>
          <a:p>
            <a:r>
              <a:rPr lang="zh-CN" altLang="en-US"/>
              <a:t>星爆星云</a:t>
            </a:r>
            <a:endParaRPr lang="zh-CN" altLang="en-US"/>
          </a:p>
          <a:p>
            <a:r>
              <a:rPr lang="zh-CN" altLang="en-US"/>
              <a:t>恒星形成区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万光年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090" y="779780"/>
            <a:ext cx="3978910" cy="399859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M45 </a:t>
            </a:r>
            <a:r>
              <a:rPr lang="zh-CN" altLang="en-US"/>
              <a:t>昴星团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417</a:t>
            </a:r>
            <a:r>
              <a:rPr lang="zh-CN" altLang="en-US"/>
              <a:t>光年</a:t>
            </a:r>
            <a:endParaRPr lang="zh-CN" altLang="en-US"/>
          </a:p>
          <a:p>
            <a:r>
              <a:rPr lang="zh-CN" altLang="en-US"/>
              <a:t>七姐妹星团 视星等</a:t>
            </a:r>
            <a:r>
              <a:rPr lang="en-US" altLang="zh-CN"/>
              <a:t>3-4</a:t>
            </a:r>
            <a:r>
              <a:rPr lang="zh-CN" altLang="en-US"/>
              <a:t>等</a:t>
            </a:r>
            <a:endParaRPr lang="zh-CN" altLang="en-US"/>
          </a:p>
          <a:p>
            <a:r>
              <a:rPr lang="zh-CN" altLang="en-US"/>
              <a:t>共</a:t>
            </a:r>
            <a:r>
              <a:rPr lang="en-US" altLang="zh-CN"/>
              <a:t>300</a:t>
            </a:r>
            <a:r>
              <a:rPr lang="zh-CN" altLang="en-US"/>
              <a:t>多颗恒星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345" name="图片 345" descr="http://imgsrc.baidu.com/forum/w%3D580/sign=0c6a8e6454e736d158138c00ab514ffc/b2de9c82d158ccbfd8e5758219d8bc3eb1354129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321743" y="142240"/>
            <a:ext cx="4667885" cy="3509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355" y="3651250"/>
            <a:ext cx="4519295" cy="325818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M46                        M47                          M48</a:t>
            </a:r>
            <a:endParaRPr lang="en-US" altLang="zh-CN"/>
          </a:p>
        </p:txBody>
      </p:sp>
      <p:pic>
        <p:nvPicPr>
          <p:cNvPr id="349" name="图片 349" descr="http://imgsrc.baidu.com/forum/w%3D580/sign=5fac744339dbb6fd255be52e3925aba6/cefc1e178a82b90144e6038b738da9773912ef3b.jpg"/>
          <p:cNvPicPr>
            <a:picLocks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8890" y="2426970"/>
            <a:ext cx="4667250" cy="324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9" name="图片 359" descr="http://imgsrc.baidu.com/forum/w%3D580/sign=48ed2481b3de9c82a665f9875c8080d2/fd039245d688d43f5d21514a7d1ed21b0ff43bfa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08818" y="2509520"/>
            <a:ext cx="4667885" cy="3083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" name="图片 368" descr="http://imgsrc.baidu.com/forum/w%3D580/sign=415524d0ccbf6c81f7372ce08c3fb1d7/d53f8794a4c27d1e0fccfb7c1bd5ad6edcc438a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916670" y="2777490"/>
            <a:ext cx="3399155" cy="2547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M49  </a:t>
            </a:r>
            <a:r>
              <a:rPr lang="zh-CN" altLang="en-US"/>
              <a:t>椭圆星系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室女座星系团被发现的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第一个成员星系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距离</a:t>
            </a:r>
            <a:r>
              <a:rPr lang="en-US" altLang="zh-CN"/>
              <a:t>6000</a:t>
            </a:r>
            <a:r>
              <a:rPr lang="zh-CN" altLang="en-US"/>
              <a:t>万光年</a:t>
            </a:r>
            <a:endParaRPr lang="zh-CN" altLang="en-US"/>
          </a:p>
        </p:txBody>
      </p:sp>
      <p:pic>
        <p:nvPicPr>
          <p:cNvPr id="373" name="图片 373" descr="http://imgsrc.baidu.com/forum/w%3D580/sign=56d449b95c6034a829e2b889fb1249d9/9e3df8dcd100baa102e087034710b912c9fc2ebe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480493" y="1331595"/>
            <a:ext cx="4667885" cy="3827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M50</a:t>
            </a:r>
            <a:endParaRPr lang="en-US" altLang="zh-CN"/>
          </a:p>
        </p:txBody>
      </p:sp>
      <p:pic>
        <p:nvPicPr>
          <p:cNvPr id="377" name="图片 377" descr="http://imgsrc.baidu.com/forum/w%3D580/sign=70a174aecffc1e17fdbf8c397a91f67c/f3d3572c11dfa9ecb91b95af62d0f703918fc155.jpg"/>
          <p:cNvPicPr>
            <a:picLocks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3761740" y="2248535"/>
            <a:ext cx="466725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M51 </a:t>
            </a:r>
            <a:r>
              <a:rPr lang="zh-CN" altLang="en-US"/>
              <a:t>涡状星系     伴星系</a:t>
            </a:r>
            <a:r>
              <a:rPr lang="en-US" altLang="zh-CN"/>
              <a:t>NGC5195</a:t>
            </a:r>
            <a:endParaRPr lang="en-US" altLang="zh-CN"/>
          </a:p>
        </p:txBody>
      </p:sp>
      <p:pic>
        <p:nvPicPr>
          <p:cNvPr id="381" name="图片 381" descr="http://imgsrc.baidu.com/forum/w%3D580/sign=0c4b5accad345982c58ae59a3cf5310b/8d5494eef01f3a29b6631b769925bc315d607cdb.jpg"/>
          <p:cNvPicPr>
            <a:picLocks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6156960" y="1852930"/>
            <a:ext cx="5424170" cy="4062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0" name="文本框 99"/>
          <p:cNvSpPr txBox="1"/>
          <p:nvPr/>
        </p:nvSpPr>
        <p:spPr>
          <a:xfrm>
            <a:off x="637540" y="2103120"/>
            <a:ext cx="5080000" cy="26517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algn="l"/>
            <a:r>
              <a:rPr lang="en-US" altLang="zh-CN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M51</a:t>
            </a:r>
            <a:r>
              <a:rPr lang="zh-CN" altLang="en-US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这样特殊的旋臂结构是</a:t>
            </a:r>
            <a:r>
              <a:rPr lang="en-US" altLang="zh-CN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m51</a:t>
            </a:r>
            <a:r>
              <a:rPr lang="zh-CN" altLang="en-US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与它的近邻</a:t>
            </a:r>
            <a:r>
              <a:rPr lang="en-US" altLang="zh-CN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NGC 5195</a:t>
            </a:r>
            <a:r>
              <a:rPr lang="zh-CN" altLang="en-US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星系近距离遭遇的结果。由于引力的相互作用，星系中某些区域的气体受到扰动而压缩，这种由引力产生相互作用的结果，通常会大量生成新的恒星。这在星系遭遇过程中是普遍现象。</a:t>
            </a:r>
            <a:endParaRPr lang="zh-CN" altLang="en-US" sz="2400" b="0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M52  </a:t>
            </a:r>
            <a:r>
              <a:rPr lang="zh-CN" altLang="en-US"/>
              <a:t>后发座疏散星团</a:t>
            </a:r>
            <a:endParaRPr lang="zh-CN" altLang="en-US"/>
          </a:p>
        </p:txBody>
      </p:sp>
      <p:pic>
        <p:nvPicPr>
          <p:cNvPr id="385" name="图片 385" descr="http://imgsrc.baidu.com/forum/w%3D580/sign=1dd6f77bd7ca7bcb7d7bc7278e086b3f/cb8065380cd79123f8055accad345982b3b780a5.jpg"/>
          <p:cNvPicPr>
            <a:picLocks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3056890" y="2012950"/>
            <a:ext cx="6523355" cy="4393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M53                                    M54 </a:t>
            </a:r>
            <a:r>
              <a:rPr lang="zh-CN" altLang="en-US"/>
              <a:t>星团</a:t>
            </a:r>
            <a:r>
              <a:rPr lang="en-US" altLang="zh-CN"/>
              <a:t>or</a:t>
            </a:r>
            <a:r>
              <a:rPr lang="zh-CN" altLang="en-US"/>
              <a:t>星系？</a:t>
            </a:r>
            <a:endParaRPr lang="zh-CN" altLang="en-US"/>
          </a:p>
        </p:txBody>
      </p:sp>
      <p:pic>
        <p:nvPicPr>
          <p:cNvPr id="389" name="图片 389" descr="http://imgsrc.baidu.com/forum/w%3D580/sign=7058f77c31adcbef01347e0e9cae2e0e/e1fe9925bc315c609452a5578db1cb1348547747.jpg"/>
          <p:cNvPicPr>
            <a:picLocks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838200" y="2243455"/>
            <a:ext cx="4667250" cy="324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3" name="图片 393" descr="http://imgsrc.baidu.com/forum/w%3D580/sign=40a9379b49540923aa696376a259d1dc/738b4710b912c8fc0ed63f75fc039245d688216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347143" y="1691005"/>
            <a:ext cx="4667885" cy="3572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M55                                     M56</a:t>
            </a:r>
            <a:endParaRPr lang="en-US" altLang="zh-CN"/>
          </a:p>
        </p:txBody>
      </p:sp>
      <p:pic>
        <p:nvPicPr>
          <p:cNvPr id="394" name="图片 394" descr="http://imgsrc.baidu.com/forum/w%3D580/sign=2d242571d72a60595210e1121835342d/4a36acaf2edda3cc00f2719801e93901213f9270.jpg"/>
          <p:cNvPicPr>
            <a:picLocks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838200" y="2219960"/>
            <a:ext cx="466725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4" name="图片 414" descr="http://imgsrc.baidu.com/forum/w%3D580/sign=499abaab09f79052ef1f47363cf2d738/5243fbf2b2119313d940360865380cd791238d0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63603" y="2219643"/>
            <a:ext cx="4667885" cy="3561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M57  </a:t>
            </a:r>
            <a:r>
              <a:rPr lang="zh-CN" altLang="en-US"/>
              <a:t>环状星云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天琴座行星状星云</a:t>
            </a:r>
            <a:endParaRPr lang="zh-CN" altLang="en-US"/>
          </a:p>
          <a:p>
            <a:r>
              <a:rPr lang="en-US" altLang="zh-CN"/>
              <a:t>2300</a:t>
            </a:r>
            <a:r>
              <a:rPr lang="zh-CN" altLang="en-US"/>
              <a:t>光年</a:t>
            </a:r>
            <a:endParaRPr lang="zh-CN" altLang="en-US"/>
          </a:p>
          <a:p>
            <a:r>
              <a:rPr lang="zh-CN" altLang="en-US"/>
              <a:t>一光年</a:t>
            </a:r>
            <a:endParaRPr lang="zh-CN" altLang="en-US"/>
          </a:p>
        </p:txBody>
      </p:sp>
      <p:pic>
        <p:nvPicPr>
          <p:cNvPr id="415" name="图片 415" descr="http://imgsrc.baidu.com/forum/w%3D580/sign=4ad22dd0ccbf6c81f7372ce08c3fb1d7/d53f8794a4c27d1e044bf27c1bd5ad6eddc4381d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685598" y="1679258"/>
            <a:ext cx="4667885" cy="3498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M58  </a:t>
            </a:r>
            <a:r>
              <a:rPr lang="zh-CN" altLang="en-US"/>
              <a:t>旋涡星云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室女座星系团成员</a:t>
            </a:r>
            <a:endParaRPr lang="zh-CN" altLang="en-US"/>
          </a:p>
          <a:p>
            <a:r>
              <a:rPr lang="en-US" altLang="zh-CN"/>
              <a:t>4100</a:t>
            </a:r>
            <a:r>
              <a:rPr lang="zh-CN" altLang="en-US"/>
              <a:t>万光年</a:t>
            </a:r>
            <a:endParaRPr lang="zh-CN" altLang="en-US"/>
          </a:p>
        </p:txBody>
      </p:sp>
      <p:pic>
        <p:nvPicPr>
          <p:cNvPr id="435" name="图片 435" descr="http://imgsrc.baidu.com/forum/w%3D580/sign=816f42816b63f6241c5d390bb745eb32/a044ad345982b2b7a3d2f07c31adcbef76099b3d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831205" y="1384300"/>
            <a:ext cx="5522595" cy="4088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NGC3190</a:t>
            </a:r>
            <a:endParaRPr lang="en-US" altLang="zh-CN"/>
          </a:p>
        </p:txBody>
      </p:sp>
      <p:pic>
        <p:nvPicPr>
          <p:cNvPr id="4" name="内容占位符 3" descr="星系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5675" y="1825625"/>
            <a:ext cx="773938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M59                         M60                           M61</a:t>
            </a:r>
            <a:br>
              <a:rPr lang="en-US" altLang="zh-CN"/>
            </a:br>
            <a:r>
              <a:rPr lang="zh-CN" altLang="en-US"/>
              <a:t>室女座星系团成员</a:t>
            </a:r>
            <a:endParaRPr lang="zh-CN" altLang="en-US"/>
          </a:p>
        </p:txBody>
      </p:sp>
      <p:pic>
        <p:nvPicPr>
          <p:cNvPr id="436" name="图片 436" descr="http://imgsrc.baidu.com/forum/w%3D580/sign=5cf399b00cd79123e0e0947c9d355917/fcfaaf51f3deb48f1a276866f01f3a292df57838.jpg"/>
          <p:cNvPicPr>
            <a:picLocks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498475" y="2915285"/>
            <a:ext cx="3510280" cy="3138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7" name="图片 437" descr="http://imgsrc.baidu.com/forum/w%3D580/sign=8b7d35b570cf3bc7e800cde4e101babd/9f510fb30f2442a73547341dd143ad4bd113023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43375" y="2360295"/>
            <a:ext cx="3641090" cy="3964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8" name="图片 438" descr="http://imgsrc.baidu.com/forum/w%3D580/sign=07654cf6ca8065387beaa41ba7dca115/cf1b9d16fdfaaf5167a848078c5494eef01f7a3b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631748" y="2524760"/>
            <a:ext cx="4667885" cy="3317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M62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M62是形状最不规则的球状星团之一。由于m62是距离银心最近球状星团之一，因此它是被银心巨大潮汐力拉扯变形的。它的聚集中心明显偏离了星团中心。</a:t>
            </a:r>
            <a:endParaRPr lang="zh-CN" altLang="en-US"/>
          </a:p>
        </p:txBody>
      </p:sp>
      <p:pic>
        <p:nvPicPr>
          <p:cNvPr id="490" name="图片 490" descr="http://imgsrc.baidu.com/forum/w%3D580/sign=9060376776094b36db921be593cd7c00/bd315c6034a85edf2c7c379b49540923dc547592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080443" y="2875280"/>
            <a:ext cx="4667885" cy="3509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M63  </a:t>
            </a:r>
            <a:r>
              <a:rPr lang="zh-CN" altLang="en-US"/>
              <a:t>向日葵星系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2950</a:t>
            </a:r>
            <a:r>
              <a:rPr lang="zh-CN" altLang="en-US"/>
              <a:t>万光年</a:t>
            </a:r>
            <a:endParaRPr lang="zh-CN" altLang="en-US"/>
          </a:p>
          <a:p>
            <a:r>
              <a:rPr lang="zh-CN" altLang="en-US"/>
              <a:t>猎犬座螺旋星系</a:t>
            </a:r>
            <a:endParaRPr lang="zh-CN" altLang="en-US"/>
          </a:p>
          <a:p>
            <a:r>
              <a:rPr lang="zh-CN" altLang="en-US"/>
              <a:t>直径</a:t>
            </a:r>
            <a:r>
              <a:rPr lang="en-US" altLang="zh-CN"/>
              <a:t>10</a:t>
            </a:r>
            <a:r>
              <a:rPr lang="zh-CN" altLang="en-US"/>
              <a:t>万光年</a:t>
            </a:r>
            <a:endParaRPr lang="zh-CN" altLang="en-US"/>
          </a:p>
        </p:txBody>
      </p:sp>
      <p:pic>
        <p:nvPicPr>
          <p:cNvPr id="500" name="图片 500" descr="http://imgsrc.baidu.com/forum/w%3D580/sign=c3ee6942d1c8a786be2a4a065708c9c7/aa18972bd40735fa003c87019e510fb30e2408be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477510" y="1424305"/>
            <a:ext cx="5876290" cy="4377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1128395"/>
            <a:ext cx="5562600" cy="52235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M64 </a:t>
            </a:r>
            <a:r>
              <a:rPr lang="zh-CN" altLang="en-US"/>
              <a:t>黑眼星系</a:t>
            </a:r>
            <a:br>
              <a:rPr lang="zh-CN" altLang="en-US"/>
            </a:br>
            <a:r>
              <a:rPr lang="zh-CN" altLang="en-US"/>
              <a:t>睡美人星系</a:t>
            </a:r>
            <a:endParaRPr lang="zh-CN" altLang="en-US"/>
          </a:p>
        </p:txBody>
      </p:sp>
      <p:pic>
        <p:nvPicPr>
          <p:cNvPr id="504" name="图片 504" descr="http://imgsrc.baidu.com/forum/w%3D580/sign=074231376c81800a6ee58906813433d6/8694a4c27d1ed21bd8eee65dad6eddc451da3f67.jpg"/>
          <p:cNvPicPr>
            <a:picLocks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5912485" y="323850"/>
            <a:ext cx="5237480" cy="6210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7565" y="898525"/>
            <a:ext cx="10515600" cy="1325563"/>
          </a:xfrm>
        </p:spPr>
        <p:txBody>
          <a:bodyPr>
            <a:normAutofit fontScale="90000"/>
          </a:bodyPr>
          <a:p>
            <a:r>
              <a:rPr lang="en-US" altLang="zh-CN"/>
              <a:t>M65</a:t>
            </a:r>
            <a:br>
              <a:rPr lang="en-US" altLang="zh-CN"/>
            </a:br>
            <a:br>
              <a:rPr lang="en-US" altLang="zh-CN"/>
            </a:br>
            <a:r>
              <a:rPr lang="zh-CN" altLang="en-US"/>
              <a:t>狮子座三重星系</a:t>
            </a:r>
            <a:endParaRPr lang="zh-CN" altLang="en-US"/>
          </a:p>
        </p:txBody>
      </p:sp>
      <p:pic>
        <p:nvPicPr>
          <p:cNvPr id="508" name="图片 508" descr="http://imgsrc.baidu.com/forum/w%3D580/sign=4ca5e84636d3d539c13d0fcb0a86e927/7aec54e736d12f2e3c7766d84fc2d5628535681c.jpg"/>
          <p:cNvPicPr>
            <a:picLocks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5279390" y="2224405"/>
            <a:ext cx="4667250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65" y="178435"/>
            <a:ext cx="9754235" cy="6500495"/>
          </a:xfrm>
          <a:prstGeom prst="rect">
            <a:avLst/>
          </a:prstGeom>
        </p:spPr>
      </p:pic>
      <p:cxnSp>
        <p:nvCxnSpPr>
          <p:cNvPr id="5" name="肘形连接符 4"/>
          <p:cNvCxnSpPr/>
          <p:nvPr/>
        </p:nvCxnSpPr>
        <p:spPr>
          <a:xfrm rot="10800000" flipV="1">
            <a:off x="683260" y="4095750"/>
            <a:ext cx="3519170" cy="867410"/>
          </a:xfrm>
          <a:prstGeom prst="bentConnector3">
            <a:avLst>
              <a:gd name="adj1" fmla="val 499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49225" y="4295775"/>
            <a:ext cx="1067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NGC3628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11207115" y="4379595"/>
            <a:ext cx="700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M66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11057255" y="1644015"/>
            <a:ext cx="934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M65</a:t>
            </a:r>
            <a:endParaRPr lang="en-US" altLang="zh-CN"/>
          </a:p>
        </p:txBody>
      </p:sp>
      <p:cxnSp>
        <p:nvCxnSpPr>
          <p:cNvPr id="9" name="肘形连接符 8"/>
          <p:cNvCxnSpPr/>
          <p:nvPr/>
        </p:nvCxnSpPr>
        <p:spPr>
          <a:xfrm flipV="1">
            <a:off x="7354570" y="1793875"/>
            <a:ext cx="3352165" cy="450850"/>
          </a:xfrm>
          <a:prstGeom prst="bentConnector3">
            <a:avLst>
              <a:gd name="adj1" fmla="val 5000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肘形连接符 9"/>
          <p:cNvCxnSpPr/>
          <p:nvPr/>
        </p:nvCxnSpPr>
        <p:spPr>
          <a:xfrm>
            <a:off x="8121650" y="4145915"/>
            <a:ext cx="2935605" cy="483870"/>
          </a:xfrm>
          <a:prstGeom prst="bentConnector3">
            <a:avLst>
              <a:gd name="adj1" fmla="val 5001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NGC3628</a:t>
            </a:r>
            <a:endParaRPr lang="en-US" altLang="zh-CN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47365" y="2042795"/>
            <a:ext cx="6096000" cy="391668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M66</a:t>
            </a:r>
            <a:endParaRPr lang="en-US" altLang="zh-CN"/>
          </a:p>
        </p:txBody>
      </p:sp>
      <p:pic>
        <p:nvPicPr>
          <p:cNvPr id="509" name="图片 509" descr="http://imgsrc.baidu.com/forum/w%3D580/sign=6502c8a2c65c1038247ececa8210931c/d4628535e5dde7111cbd8b4ea7efce1b9d16611f.jpg"/>
          <p:cNvPicPr>
            <a:picLocks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3568700" y="616585"/>
            <a:ext cx="7785100" cy="5624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                                      M67  M68  M69</a:t>
            </a:r>
            <a:endParaRPr lang="en-US" altLang="zh-CN"/>
          </a:p>
        </p:txBody>
      </p:sp>
      <p:pic>
        <p:nvPicPr>
          <p:cNvPr id="514" name="图片 514" descr="http://imgsrc.baidu.com/forum/w%3D580/sign=5314f7f302087bf47dec57e1c2d2575e/6a600c338744ebf854cdac87d9f9d72a6159a7ce.jpg"/>
          <p:cNvPicPr>
            <a:picLocks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192405" y="365125"/>
            <a:ext cx="466725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4" name="图片 524" descr="http://imgsrc.baidu.com/forum/w%3D580/sign=508a6d6776c6a7efb926a82ecdfbafe9/a71ea8d3fd1f41342091cdc6251f95cad0c85ee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13163" y="1863725"/>
            <a:ext cx="4667885" cy="3710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4" name="图片 534" descr="http://imgsrc.baidu.com/forum/w%3D580/sign=b14814d8352ac65c6705667bcbf3b21d/4ec2d5628535e5dd6cde6d6776c6a7efcf1b629c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381048" y="3002915"/>
            <a:ext cx="4667885" cy="3509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M70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靠近银河系中心</a:t>
            </a:r>
            <a:endParaRPr lang="zh-CN" altLang="en-US"/>
          </a:p>
          <a:p>
            <a:r>
              <a:rPr lang="zh-CN" altLang="en-US"/>
              <a:t>m70的核心极其致密，因为</a:t>
            </a:r>
            <a:endParaRPr lang="zh-CN" altLang="en-US"/>
          </a:p>
          <a:p>
            <a:r>
              <a:rPr lang="zh-CN" altLang="en-US"/>
              <a:t>它在历史上曾经经历过核心</a:t>
            </a:r>
            <a:endParaRPr lang="zh-CN" altLang="en-US"/>
          </a:p>
          <a:p>
            <a:r>
              <a:rPr lang="zh-CN" altLang="en-US"/>
              <a:t>坍缩。另外，海尔-波普彗星</a:t>
            </a:r>
            <a:endParaRPr lang="zh-CN" altLang="en-US"/>
          </a:p>
          <a:p>
            <a:r>
              <a:rPr lang="zh-CN" altLang="en-US"/>
              <a:t>就是1995年在m70的附近被发</a:t>
            </a:r>
            <a:endParaRPr lang="zh-CN" altLang="en-US"/>
          </a:p>
          <a:p>
            <a:r>
              <a:rPr lang="zh-CN" altLang="en-US"/>
              <a:t>现的。当时alan hale和thomas bopp正在观测m70。</a:t>
            </a:r>
            <a:endParaRPr lang="zh-CN" altLang="en-US"/>
          </a:p>
        </p:txBody>
      </p:sp>
      <p:pic>
        <p:nvPicPr>
          <p:cNvPr id="535" name="图片 535" descr="http://imgsrc.baidu.com/forum/w%3D580/sign=e84b1d769925bc312b5d01906ede8de7/71cf3bc79f3df8dc14be4729cd11728b46102883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247448" y="723900"/>
            <a:ext cx="4667885" cy="3509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                              M71  M72  M73</a:t>
            </a:r>
            <a:endParaRPr lang="en-US" altLang="zh-CN"/>
          </a:p>
        </p:txBody>
      </p:sp>
      <p:pic>
        <p:nvPicPr>
          <p:cNvPr id="540" name="图片 540" descr="http://imgsrc.baidu.com/forum/w%3D580/sign=2f5d2d2a0cf431adbcd243317b37ac0f/2cf5e0fe9925bc31c18ac9205edf8db1ca1370b7.jpg"/>
          <p:cNvPicPr>
            <a:picLocks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59690" y="104140"/>
            <a:ext cx="46672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4" name="图片 544" descr="http://imgsrc.baidu.com/forum/w%3D580/sign=0ec6db1f59ee3d6d22c687c373176d41/37d3d539b6003af3657c14d8352ac65c1138b64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562033" y="1897063"/>
            <a:ext cx="4667885" cy="3498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5" name="图片 545" descr="http://imgsrc.baidu.com/forum/w%3D580/sign=c96653c3d11373f0f53f6f97940e4b8b/8601a18b87d6277f860af98028381f30e924fc6a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291388" y="3247073"/>
            <a:ext cx="4667885" cy="3498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NGC7293   </a:t>
            </a:r>
            <a:r>
              <a:rPr lang="zh-CN" altLang="en-US"/>
              <a:t>上帝之眼               红外</a:t>
            </a:r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64590" y="2068830"/>
            <a:ext cx="5257800" cy="39319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935" y="1555750"/>
            <a:ext cx="4542155" cy="458025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M74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双鱼座</a:t>
            </a:r>
            <a:endParaRPr lang="zh-CN" altLang="en-US"/>
          </a:p>
          <a:p>
            <a:r>
              <a:rPr lang="zh-CN" altLang="en-US"/>
              <a:t>暗淡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95165" y="365125"/>
            <a:ext cx="6858635" cy="609663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M75</a:t>
            </a:r>
            <a:endParaRPr lang="en-US" altLang="zh-CN"/>
          </a:p>
        </p:txBody>
      </p:sp>
      <p:pic>
        <p:nvPicPr>
          <p:cNvPr id="554" name="图片 554" descr="http://imgsrc.baidu.com/forum/w%3D580/sign=0c18243c4aed2e73fce98624b700a16d/54fbb2fb43166d227528de2c462309f79052d22f.jpg"/>
          <p:cNvPicPr>
            <a:picLocks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5196205" y="925830"/>
            <a:ext cx="6841490" cy="456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文本框 3"/>
          <p:cNvSpPr txBox="1"/>
          <p:nvPr/>
        </p:nvSpPr>
        <p:spPr>
          <a:xfrm>
            <a:off x="1000125" y="2227580"/>
            <a:ext cx="3018790" cy="21031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/>
              <a:t>位于银河系中心的背后</a:t>
            </a:r>
            <a:endParaRPr lang="zh-CN" altLang="en-US" sz="4400"/>
          </a:p>
          <a:p>
            <a:r>
              <a:rPr lang="zh-CN" altLang="en-US" sz="4400"/>
              <a:t>距离很远</a:t>
            </a:r>
            <a:endParaRPr lang="zh-CN" altLang="en-US" sz="44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M76 </a:t>
            </a:r>
            <a:r>
              <a:rPr lang="zh-CN" altLang="en-US"/>
              <a:t>小哑铃星云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42</a:t>
            </a:r>
            <a:r>
              <a:rPr lang="zh-CN" altLang="en-US"/>
              <a:t>公里</a:t>
            </a:r>
            <a:r>
              <a:rPr lang="en-US" altLang="zh-CN"/>
              <a:t>/</a:t>
            </a:r>
            <a:r>
              <a:rPr lang="zh-CN" altLang="en-US"/>
              <a:t>秒速度膨胀</a:t>
            </a:r>
            <a:endParaRPr lang="zh-CN" altLang="en-US"/>
          </a:p>
        </p:txBody>
      </p:sp>
      <p:pic>
        <p:nvPicPr>
          <p:cNvPr id="558" name="图片 558" descr="http://imgsrc.baidu.com/forum/w%3D580/sign=f65585019e510fb37819779fe932c893/f9198618367adab45a75d0fb8bd4b31c8601e4e5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057775" y="1324610"/>
            <a:ext cx="6640830" cy="4658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M77</a:t>
            </a:r>
            <a:endParaRPr lang="en-US" altLang="zh-CN"/>
          </a:p>
        </p:txBody>
      </p:sp>
      <p:pic>
        <p:nvPicPr>
          <p:cNvPr id="562" name="图片 562" descr="http://imgsrc.baidu.com/forum/w%3D580/sign=7880565bfd1f4134e0370576151e95c1/80cb39dbb6fd52660e88f7acab18972bd50736e3.jpg"/>
          <p:cNvPicPr>
            <a:picLocks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5335905" y="996950"/>
            <a:ext cx="6017895" cy="4863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M78 </a:t>
            </a:r>
            <a:r>
              <a:rPr lang="zh-CN" altLang="en-US"/>
              <a:t>弥漫反射星云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猎户座分子云团的一部分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M42 M43 </a:t>
            </a:r>
            <a:r>
              <a:rPr lang="zh-CN" altLang="en-US"/>
              <a:t>马头星云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566" name="图片 566" descr="http://imgsrc.baidu.com/forum/w%3D580/sign=8dc737b570cf3bc7e800cde4e101babd/9f510fb30f2442a733fd361dd143ad4bd0130293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280468" y="1337945"/>
            <a:ext cx="4667885" cy="3147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M79                               M80</a:t>
            </a:r>
            <a:endParaRPr lang="en-US" altLang="zh-CN"/>
          </a:p>
        </p:txBody>
      </p:sp>
      <p:pic>
        <p:nvPicPr>
          <p:cNvPr id="570" name="图片 570" descr="http://imgsrc.baidu.com/forum/w%3D580/sign=6a7660d90fb30f24359aec0bf894d192/8718367adab44aed3f8c755cb31c8701a08bfb4c.jpg"/>
          <p:cNvPicPr>
            <a:picLocks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1176655" y="2252345"/>
            <a:ext cx="46672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4" name="图片 574" descr="http://imgsrc.baidu.com/forum/w%3D580/sign=4a56efb05343fbf2c52ca62b807fca1e/e4dde71190ef76c62be531939d16fdfaaf51675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368733" y="2074228"/>
            <a:ext cx="4667885" cy="3498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M81  M82  </a:t>
            </a:r>
            <a:r>
              <a:rPr lang="zh-CN" altLang="en-US"/>
              <a:t>大熊座物理双星系</a:t>
            </a:r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9095" y="1820545"/>
            <a:ext cx="6096000" cy="4160520"/>
          </a:xfrm>
          <a:prstGeom prst="rect">
            <a:avLst/>
          </a:prstGeom>
        </p:spPr>
      </p:pic>
      <p:pic>
        <p:nvPicPr>
          <p:cNvPr id="584" name="图片 584" descr="http://imgsrc.baidu.com/forum/w%3D580/sign=76b102974134970a47731027a5cbd1c0/38dbb6fd5266d016d7465490972bd40735fa352f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47853" y="2355215"/>
            <a:ext cx="4667885" cy="362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605" y="843280"/>
            <a:ext cx="7747000" cy="51714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919345" y="6014720"/>
            <a:ext cx="6838315" cy="6426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其核心区因为与M81星系的密近会合而发生着戏剧性的变化--正在经历一场激烈的星爆并展现出其壮观的暗带。强射电源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M83 </a:t>
            </a:r>
            <a:r>
              <a:rPr lang="zh-CN" altLang="en-US"/>
              <a:t>南风车星系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1521</a:t>
            </a:r>
            <a:r>
              <a:rPr lang="zh-CN" altLang="en-US"/>
              <a:t>万光年</a:t>
            </a:r>
            <a:endParaRPr lang="zh-CN" altLang="en-US"/>
          </a:p>
          <a:p>
            <a:r>
              <a:rPr lang="zh-CN" altLang="en-US"/>
              <a:t>直径</a:t>
            </a:r>
            <a:r>
              <a:rPr lang="en-US" altLang="zh-CN"/>
              <a:t>11.5</a:t>
            </a:r>
            <a:r>
              <a:rPr lang="zh-CN" altLang="en-US"/>
              <a:t>万光年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91760" y="871855"/>
            <a:ext cx="6840220" cy="556450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9820" y="2766060"/>
            <a:ext cx="10515600" cy="1325563"/>
          </a:xfrm>
        </p:spPr>
        <p:txBody>
          <a:bodyPr>
            <a:normAutofit fontScale="90000"/>
          </a:bodyPr>
          <a:p>
            <a:r>
              <a:rPr lang="en-US" altLang="zh-CN"/>
              <a:t>                            M84    M86</a:t>
            </a:r>
            <a:br>
              <a:rPr lang="en-US" altLang="zh-CN"/>
            </a:br>
            <a:r>
              <a:rPr lang="en-US" altLang="zh-CN"/>
              <a:t>                           </a:t>
            </a:r>
            <a:r>
              <a:rPr lang="zh-CN" altLang="en-US"/>
              <a:t>室女座星系团</a:t>
            </a:r>
            <a:br>
              <a:rPr lang="zh-CN" altLang="en-US"/>
            </a:br>
            <a:r>
              <a:rPr lang="zh-CN" altLang="en-US"/>
              <a:t>                                    成员</a:t>
            </a:r>
            <a:br>
              <a:rPr lang="en-US" altLang="zh-CN"/>
            </a:br>
            <a:br>
              <a:rPr lang="en-US" altLang="zh-CN"/>
            </a:br>
            <a:br>
              <a:rPr lang="en-US" altLang="zh-CN"/>
            </a:br>
            <a:r>
              <a:rPr lang="en-US" altLang="zh-CN"/>
              <a:t>                                    M85   M87</a:t>
            </a:r>
            <a:endParaRPr lang="en-US" altLang="zh-CN"/>
          </a:p>
        </p:txBody>
      </p:sp>
      <p:pic>
        <p:nvPicPr>
          <p:cNvPr id="599" name="图片 599" descr="http://imgsrc.baidu.com/forum/w%3D580/sign=0e6be45dad6eddc426e7b4f309dab6a2/eac4b74543a98226cf63e19f8a82b9014b90ebec.jpg"/>
          <p:cNvPicPr>
            <a:picLocks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118110" y="198120"/>
            <a:ext cx="3850640" cy="315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0" name="图片 600" descr="http://imgsrc.baidu.com/forum/w%3D580/sign=06b0918e1d950a7b75354ecc3ad0625c/6a63f6246b600c33cdfc14701a4c510fd8f9a18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6378" y="2932430"/>
            <a:ext cx="4667885" cy="3827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1" name="图片 601" descr="http://imgsrc.baidu.com/forum/w%3D580/sign=be9339d4103853438ccf8729a312b01f/8435e5dde71190effd7f5867ce1b9d16fcfa6086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397750" y="198120"/>
            <a:ext cx="4217670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2" name="图片 602" descr="http://imgsrc.baidu.com/forum/w%3D580/sign=47b5fd807bf40ad115e4c7eb672d1151/0d338744ebf81a4c1cc12671d72a6059242da693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46988" y="3356928"/>
            <a:ext cx="4667885" cy="3242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M88  </a:t>
            </a:r>
            <a:r>
              <a:rPr lang="zh-CN" altLang="en-US"/>
              <a:t>后发座旋涡</a:t>
            </a:r>
            <a:r>
              <a:rPr lang="zh-CN" altLang="en-US"/>
              <a:t>星系</a:t>
            </a:r>
            <a:endParaRPr lang="zh-CN" altLang="en-US"/>
          </a:p>
        </p:txBody>
      </p:sp>
      <p:pic>
        <p:nvPicPr>
          <p:cNvPr id="603" name="图片 603" descr="http://imgsrc.baidu.com/forum/w%3D580/sign=4c7df37c31adcbef01347e0e9cae2e0e/e1fe9925bc315c60a877a1578db1cb13485477ac.jpg"/>
          <p:cNvPicPr>
            <a:picLocks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4596130" y="2057400"/>
            <a:ext cx="5501005" cy="4344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39725" y="5313680"/>
            <a:ext cx="1997075" cy="1463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左</a:t>
            </a:r>
            <a:endParaRPr lang="zh-CN" altLang="en-US"/>
          </a:p>
          <a:p>
            <a:r>
              <a:rPr lang="en-US" altLang="zh-CN"/>
              <a:t>NGC281</a:t>
            </a:r>
            <a:endParaRPr lang="en-US" altLang="zh-CN"/>
          </a:p>
          <a:p>
            <a:r>
              <a:rPr lang="zh-CN" altLang="en-US"/>
              <a:t>仙后座</a:t>
            </a:r>
            <a:endParaRPr lang="zh-CN" altLang="en-US"/>
          </a:p>
          <a:p>
            <a:r>
              <a:rPr lang="zh-CN" altLang="en-US"/>
              <a:t>小精灵星云</a:t>
            </a:r>
            <a:endParaRPr lang="zh-CN" altLang="en-US"/>
          </a:p>
          <a:p>
            <a:r>
              <a:rPr lang="en-US" altLang="zh-CN"/>
              <a:t>1</a:t>
            </a:r>
            <a:r>
              <a:rPr lang="zh-CN" altLang="en-US"/>
              <a:t>万光年</a:t>
            </a:r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7365" y="465455"/>
            <a:ext cx="6190615" cy="41656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505" y="593090"/>
            <a:ext cx="4312285" cy="427037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102225" y="5400675"/>
            <a:ext cx="2514600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右</a:t>
            </a:r>
            <a:endParaRPr lang="zh-CN" altLang="en-US"/>
          </a:p>
          <a:p>
            <a:r>
              <a:rPr lang="en-US" altLang="zh-CN"/>
              <a:t>NGC253</a:t>
            </a:r>
            <a:endParaRPr lang="en-US" altLang="zh-CN"/>
          </a:p>
          <a:p>
            <a:r>
              <a:rPr lang="zh-CN" altLang="en-US"/>
              <a:t>御夫座</a:t>
            </a:r>
            <a:endParaRPr lang="zh-CN" altLang="en-US"/>
          </a:p>
          <a:p>
            <a:r>
              <a:rPr lang="en-US" altLang="zh-CN"/>
              <a:t>1000</a:t>
            </a:r>
            <a:r>
              <a:rPr lang="zh-CN" altLang="en-US"/>
              <a:t>万光年</a:t>
            </a:r>
            <a:endParaRPr lang="zh-CN" alt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M89</a:t>
            </a:r>
            <a:endParaRPr lang="en-US" altLang="zh-CN"/>
          </a:p>
        </p:txBody>
      </p:sp>
      <p:pic>
        <p:nvPicPr>
          <p:cNvPr id="604" name="图片 604" descr="http://imgsrc.baidu.com/forum/w%3D580/sign=5a2108beafc379317d688621dbc5b784/4d086e061d950a7b20d9847c0ad162d9f3d3c99e.jpg"/>
          <p:cNvPicPr>
            <a:picLocks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3761740" y="2252980"/>
            <a:ext cx="4667250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M90 </a:t>
            </a:r>
            <a:r>
              <a:rPr lang="zh-CN" altLang="en-US"/>
              <a:t>室女座星系  低密度</a:t>
            </a:r>
            <a:endParaRPr lang="zh-CN" altLang="en-US"/>
          </a:p>
        </p:txBody>
      </p:sp>
      <p:pic>
        <p:nvPicPr>
          <p:cNvPr id="677" name="图片 677" descr="http://imgsrc.baidu.com/forum/w%3D580/sign=fc3e759b632762d0803ea4b790ed0849/242dd42a2834349b56e9a43dc9ea15ce37d3be9f.jpg"/>
          <p:cNvPicPr>
            <a:picLocks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5346065" y="1691005"/>
            <a:ext cx="5447030" cy="407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M91 </a:t>
            </a:r>
            <a:r>
              <a:rPr lang="zh-CN" altLang="en-US"/>
              <a:t>棒槌星系</a:t>
            </a:r>
            <a:endParaRPr lang="zh-CN" altLang="en-US"/>
          </a:p>
        </p:txBody>
      </p:sp>
      <p:pic>
        <p:nvPicPr>
          <p:cNvPr id="678" name="图片 678" descr="http://imgsrc.baidu.com/forum/w%3D580/sign=cfea94ebf6246b607b0eb27cdbf91a35/ac345982b2b7d0a27d17ce25cbef76094a369aa8.jpg"/>
          <p:cNvPicPr>
            <a:picLocks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5163185" y="1649095"/>
            <a:ext cx="5349875" cy="355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M92                                      M93</a:t>
            </a:r>
            <a:endParaRPr lang="en-US" altLang="zh-CN"/>
          </a:p>
        </p:txBody>
      </p:sp>
      <p:pic>
        <p:nvPicPr>
          <p:cNvPr id="683" name="图片 683" descr="http://imgsrc.baidu.com/forum/w%3D580/sign=54070f973a292df597c3ac1d8c305ce2/7e3e6709c93d70cffb2e60b5f8dcd100bba12bb6.jpg"/>
          <p:cNvPicPr>
            <a:picLocks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1076325" y="2231390"/>
            <a:ext cx="4667250" cy="311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3" name="图片 693" descr="http://imgsrc.baidu.com/forum/w%3D580/sign=32489467f01f3a295ac8d5c6a924bce3/c8177f3e6709c93dced33b4e9f3df8dcd100546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514148" y="2231390"/>
            <a:ext cx="4667885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M94 </a:t>
            </a:r>
            <a:r>
              <a:rPr lang="zh-CN" altLang="en-US"/>
              <a:t>旋涡星系                       </a:t>
            </a:r>
            <a:r>
              <a:rPr lang="en-US" altLang="zh-CN"/>
              <a:t>M95</a:t>
            </a:r>
            <a:r>
              <a:rPr lang="zh-CN" altLang="en-US"/>
              <a:t>棒旋星系</a:t>
            </a:r>
            <a:endParaRPr lang="zh-CN" altLang="en-US"/>
          </a:p>
        </p:txBody>
      </p:sp>
      <p:pic>
        <p:nvPicPr>
          <p:cNvPr id="697" name="图片 697" descr="http://imgsrc.baidu.com/forum/w%3D580/sign=5894f6bfafc379317d688621dbc5b784/4d086e061d950a7b226c7a7d0ad162d9f2d3c929.jpg"/>
          <p:cNvPicPr>
            <a:picLocks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95910" y="2193290"/>
            <a:ext cx="5748020" cy="3988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1" name="图片 701" descr="http://imgsrc.baidu.com/forum/w%3D580/sign=5899f6bfafc379317d688621dbc5b784/4d086e061d950a7b22617a7d0ad162d9f2d3c93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797550" y="1808480"/>
            <a:ext cx="6101715" cy="423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M96   </a:t>
            </a:r>
            <a:r>
              <a:rPr lang="zh-CN" altLang="en-US"/>
              <a:t>狮子座旋涡星系</a:t>
            </a:r>
            <a:endParaRPr lang="zh-CN" altLang="en-US"/>
          </a:p>
        </p:txBody>
      </p:sp>
      <p:pic>
        <p:nvPicPr>
          <p:cNvPr id="711" name="图片 711" descr="http://imgsrc.baidu.com/forum/w%3D580/sign=4a110d7d31adcbef01347e0e9cae2e0e/e1fe9925bc315c60ae1b5f568db1cb13485477f8.jpg"/>
          <p:cNvPicPr>
            <a:picLocks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712085" y="2424430"/>
            <a:ext cx="5716905" cy="3862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M97  </a:t>
            </a:r>
            <a:r>
              <a:rPr lang="zh-CN" altLang="en-US"/>
              <a:t>猫头鹰星云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夜枭星云</a:t>
            </a:r>
            <a:endParaRPr lang="zh-CN" altLang="en-US"/>
          </a:p>
          <a:p>
            <a:r>
              <a:rPr lang="zh-CN" altLang="en-US"/>
              <a:t>行星状星云</a:t>
            </a:r>
            <a:endParaRPr lang="zh-CN" altLang="en-US"/>
          </a:p>
        </p:txBody>
      </p:sp>
      <p:pic>
        <p:nvPicPr>
          <p:cNvPr id="715" name="图片 715" descr="http://imgsrc.baidu.com/forum/w%3D580/sign=1cf67979f736afc30e0c3f6d8318eb85/a8014c086e061d9515c203817bf40ad163d9ca86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763578" y="1514793"/>
            <a:ext cx="4667885" cy="3328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248285"/>
            <a:ext cx="11583035" cy="1325880"/>
          </a:xfrm>
        </p:spPr>
        <p:txBody>
          <a:bodyPr/>
          <a:p>
            <a:r>
              <a:rPr lang="en-US" altLang="zh-CN" sz="3600"/>
              <a:t>M98                          M99             M100   </a:t>
            </a:r>
            <a:r>
              <a:rPr lang="zh-CN" altLang="en-US" sz="3600"/>
              <a:t>室女座星系团成员</a:t>
            </a:r>
            <a:endParaRPr lang="zh-CN" altLang="en-US" sz="3600"/>
          </a:p>
        </p:txBody>
      </p:sp>
      <p:pic>
        <p:nvPicPr>
          <p:cNvPr id="719" name="图片 719" descr="http://imgsrc.baidu.com/forum/w%3D580/sign=4cbf11b15343fbf2c52ca62b807fca1e/e4dde71190ef76c62d0ccf929d16fdfaae5167a8.jpg"/>
          <p:cNvPicPr>
            <a:picLocks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25425" y="1214120"/>
            <a:ext cx="466725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3" name="图片 723" descr="http://imgsrc.baidu.com/forum/w%3D580/sign=08658ddd94eef01f4d1418cdd0ff99e0/a686c9177f3e670975d771463bc79f3df9dc55b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127693" y="3194368"/>
            <a:ext cx="4667885" cy="3328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4" name="图片 724" descr="http://imgsrc.baidu.com/forum/w%3D580/sign=005dce366c81800a6ee58906813433d6/8694a4c27d1ed21bdff1195cad6eddc451da3f4a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481253" y="3041650"/>
            <a:ext cx="4667885" cy="326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M101                             M102</a:t>
            </a:r>
            <a:endParaRPr lang="en-US" altLang="zh-CN"/>
          </a:p>
        </p:txBody>
      </p:sp>
      <p:pic>
        <p:nvPicPr>
          <p:cNvPr id="729" name="图片 729" descr="http://imgsrc.baidu.com/forum/w%3D580/sign=23366fab4f4a20a4311e3ccfa0539847/342ac65c103853439bd2b0989313b07eca80886d.jpg"/>
          <p:cNvPicPr>
            <a:picLocks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476250" y="1795145"/>
            <a:ext cx="5800725" cy="3906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3" name="图片 733" descr="http://imgsrc.baidu.com/forum/w%3D580/sign=36094d4bd562853592e0d229a0ee76f2/18d8bc3eb13533fa2fd2a497a8d3fd1f41345b2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596890" y="1940560"/>
            <a:ext cx="6235700" cy="3977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M103</a:t>
            </a:r>
            <a:endParaRPr lang="en-US" altLang="zh-CN"/>
          </a:p>
        </p:txBody>
      </p:sp>
      <p:pic>
        <p:nvPicPr>
          <p:cNvPr id="737" name="图片 737" descr="http://imgsrc.baidu.com/forum/w%3D580/sign=ff4870870cf3d7ca0cf63f7ec21ebe3c/b17eca8065380cd7f6499554a144ad3459828137.jpg"/>
          <p:cNvPicPr>
            <a:picLocks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444115" y="2357755"/>
            <a:ext cx="5984875" cy="4213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标题 1"/>
          <p:cNvSpPr>
            <a:spLocks noGrp="1"/>
          </p:cNvSpPr>
          <p:nvPr>
            <p:ph type="title"/>
          </p:nvPr>
        </p:nvSpPr>
        <p:spPr>
          <a:xfrm>
            <a:off x="6403975" y="205105"/>
            <a:ext cx="5008880" cy="1143000"/>
          </a:xfrm>
        </p:spPr>
        <p:txBody>
          <a:bodyPr anchor="ctr">
            <a:normAutofit fontScale="90000"/>
          </a:bodyPr>
          <a:p>
            <a:r>
              <a:rPr lang="zh-CN" altLang="en-US">
                <a:latin typeface="方正颜宋简体_纤" panose="02000000000000000000" charset="-122"/>
                <a:ea typeface="方正颜宋简体_纤" panose="02000000000000000000" charset="-122"/>
              </a:rPr>
              <a:t>大气视宁度＆透明度</a:t>
            </a:r>
            <a:endParaRPr lang="zh-CN" altLang="en-US">
              <a:latin typeface="方正颜宋简体_纤" panose="02000000000000000000" charset="-122"/>
              <a:ea typeface="方正颜宋简体_纤" panose="020000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11200" y="5380990"/>
            <a:ext cx="2540000" cy="1191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NGC2080</a:t>
            </a:r>
            <a:endParaRPr lang="en-US" altLang="zh-CN"/>
          </a:p>
          <a:p>
            <a:r>
              <a:rPr lang="zh-CN" altLang="en-US"/>
              <a:t>鬼头星云</a:t>
            </a:r>
            <a:endParaRPr lang="zh-CN" altLang="en-US"/>
          </a:p>
          <a:p>
            <a:r>
              <a:rPr lang="zh-CN" altLang="en-US"/>
              <a:t>位于大麦哲伦星云内</a:t>
            </a:r>
            <a:endParaRPr lang="zh-CN" altLang="en-US"/>
          </a:p>
          <a:p>
            <a:r>
              <a:rPr lang="zh-CN" altLang="en-US"/>
              <a:t>跨度</a:t>
            </a:r>
            <a:r>
              <a:rPr lang="en-US" altLang="zh-CN"/>
              <a:t>50</a:t>
            </a:r>
            <a:r>
              <a:rPr lang="zh-CN" altLang="en-US"/>
              <a:t>光年</a:t>
            </a:r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4345" y="611505"/>
            <a:ext cx="4351655" cy="43516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280" y="404495"/>
            <a:ext cx="6950710" cy="52336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645275" y="5885815"/>
            <a:ext cx="4129405" cy="6426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唧筒座星系团    </a:t>
            </a:r>
            <a:r>
              <a:rPr lang="en-US" altLang="zh-CN"/>
              <a:t>1.5</a:t>
            </a:r>
            <a:r>
              <a:rPr lang="zh-CN" altLang="en-US"/>
              <a:t>亿光年   </a:t>
            </a:r>
            <a:r>
              <a:rPr lang="en-US" altLang="zh-CN"/>
              <a:t>Abell S0636</a:t>
            </a:r>
            <a:endParaRPr lang="en-US" altLang="zh-CN"/>
          </a:p>
          <a:p>
            <a:r>
              <a:rPr lang="zh-CN" altLang="en-US"/>
              <a:t>第三近星系团（室女、天炉）</a:t>
            </a:r>
            <a:endParaRPr lang="zh-CN" alt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M104  </a:t>
            </a:r>
            <a:r>
              <a:rPr lang="zh-CN" altLang="en-US"/>
              <a:t>草帽星系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室女座</a:t>
            </a:r>
            <a:endParaRPr lang="zh-CN" altLang="en-US"/>
          </a:p>
          <a:p>
            <a:r>
              <a:rPr lang="en-US" altLang="zh-CN"/>
              <a:t>2930</a:t>
            </a:r>
            <a:r>
              <a:rPr lang="zh-CN" altLang="en-US"/>
              <a:t>万光年</a:t>
            </a:r>
            <a:endParaRPr lang="zh-CN" altLang="en-US"/>
          </a:p>
          <a:p>
            <a:r>
              <a:rPr lang="zh-CN" altLang="en-US"/>
              <a:t>旋涡星系</a:t>
            </a:r>
            <a:endParaRPr lang="zh-CN" altLang="en-US"/>
          </a:p>
          <a:p>
            <a:r>
              <a:rPr lang="zh-CN" altLang="en-US"/>
              <a:t>红移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3240" y="722630"/>
            <a:ext cx="5471160" cy="30708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0" y="2059940"/>
            <a:ext cx="6096635" cy="45726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M105 </a:t>
            </a:r>
            <a:r>
              <a:rPr lang="zh-CN" altLang="en-US"/>
              <a:t>右</a:t>
            </a:r>
            <a:endParaRPr lang="zh-CN" altLang="en-US"/>
          </a:p>
        </p:txBody>
      </p:sp>
      <p:pic>
        <p:nvPicPr>
          <p:cNvPr id="745" name="图片 745" descr="http://imgsrc.baidu.com/forum/w%3D580/sign=158699d94fc2d562f208d0e5d71090f3/810a19d8bc3eb1359f448002a61ea8d3fc1f4483.jpg"/>
          <p:cNvPicPr>
            <a:picLocks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4195445" y="1174115"/>
            <a:ext cx="6768465" cy="5055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                                            M106   M107</a:t>
            </a:r>
            <a:endParaRPr lang="en-US" altLang="zh-CN"/>
          </a:p>
        </p:txBody>
      </p:sp>
      <p:pic>
        <p:nvPicPr>
          <p:cNvPr id="749" name="图片 749" descr="http://imgsrc.baidu.com/forum/w%3D580/sign=c59bafc2d11373f0f53f6f97940e4b8b/8601a18b87d6277f8af7058128381f30e824fca5.jpg"/>
          <p:cNvPicPr>
            <a:picLocks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77470" y="365125"/>
            <a:ext cx="5849620" cy="371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3" name="图片 753" descr="http://imgsrc.baidu.com/forum/w%3D580/sign=488500b25bb5c9ea62f303ebe538b622/3801213fb80e7bec28f935582f2eb9389b506b6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685598" y="3339465"/>
            <a:ext cx="4667885" cy="3147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M108                     M109</a:t>
            </a:r>
            <a:endParaRPr lang="en-US" altLang="zh-CN"/>
          </a:p>
        </p:txBody>
      </p:sp>
      <p:pic>
        <p:nvPicPr>
          <p:cNvPr id="757" name="图片 757" descr="http://imgsrc.baidu.com/forum/w%3D580/sign=b201c5d5103853438ccf8729a312b01f/8435e5dde71190eff1eda466ce1b9d16fdfa6070.jpg"/>
          <p:cNvPicPr>
            <a:picLocks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301625" y="2059940"/>
            <a:ext cx="6242050" cy="3898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1" name="图片 761" descr="http://imgsrc.baidu.com/forum/w%3D580/sign=ec5b4f816e061d957d4637304bf50a5d/bf096b63f6246b60496984cdebf81a4c510fa22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264910" y="2059940"/>
            <a:ext cx="5467985" cy="3649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M110  </a:t>
            </a:r>
            <a:r>
              <a:rPr lang="zh-CN" altLang="en-US"/>
              <a:t>仙女座大星系卫星星系</a:t>
            </a:r>
            <a:endParaRPr lang="zh-CN" altLang="en-US"/>
          </a:p>
        </p:txBody>
      </p:sp>
      <p:pic>
        <p:nvPicPr>
          <p:cNvPr id="765" name="图片 765" descr="http://imgsrc.baidu.com/forum/w%3D580/sign=53851a51bc3eb13544c7b7b3961fa8cb/d31b0ef41bd5ad6e0e4b525381cb39dbb7fd3cdc.jpg"/>
          <p:cNvPicPr>
            <a:picLocks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3362325" y="1691005"/>
            <a:ext cx="5467350" cy="4039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3456</Words>
  <Application>WPS 演示</Application>
  <PresentationFormat>宽屏</PresentationFormat>
  <Paragraphs>433</Paragraphs>
  <Slides>94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94</vt:i4>
      </vt:variant>
    </vt:vector>
  </HeadingPairs>
  <TitlesOfParts>
    <vt:vector size="103" baseType="lpstr">
      <vt:lpstr>Arial</vt:lpstr>
      <vt:lpstr>宋体</vt:lpstr>
      <vt:lpstr>Wingdings</vt:lpstr>
      <vt:lpstr>方正颜宋简体_纤</vt:lpstr>
      <vt:lpstr>汉仪综艺体简</vt:lpstr>
      <vt:lpstr>微软雅黑</vt:lpstr>
      <vt:lpstr>Calibri Light</vt:lpstr>
      <vt:lpstr>Calibri</vt:lpstr>
      <vt:lpstr>Office 主题</vt:lpstr>
      <vt:lpstr>天文社の第三次 社活</vt:lpstr>
      <vt:lpstr>梅西耶天体表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大气视宁度＆透明度</vt:lpstr>
      <vt:lpstr>PowerPoint 演示文稿</vt:lpstr>
      <vt:lpstr>PowerPoint 演示文稿</vt:lpstr>
      <vt:lpstr>PowerPoint 演示文稿</vt:lpstr>
      <vt:lpstr>PowerPoint 演示文稿</vt:lpstr>
      <vt:lpstr>M1  蟹状星云</vt:lpstr>
      <vt:lpstr>M2  宝瓶座球状星团</vt:lpstr>
      <vt:lpstr>M3  猎犬座球状星团</vt:lpstr>
      <vt:lpstr>M4  天蝎座球状星团</vt:lpstr>
      <vt:lpstr>M5  巨蛇座球状星团</vt:lpstr>
      <vt:lpstr>M6  天蝎座疏散星团</vt:lpstr>
      <vt:lpstr>M7  托勒密星团</vt:lpstr>
      <vt:lpstr>M8  礁湖星云</vt:lpstr>
      <vt:lpstr>M9  蛇夫座球状星团</vt:lpstr>
      <vt:lpstr>M10  蛇夫座球状星团</vt:lpstr>
      <vt:lpstr>M11  盾牌座疏散星团</vt:lpstr>
      <vt:lpstr>M12  蛇夫座球状星团</vt:lpstr>
      <vt:lpstr>M13  武仙座球状星团</vt:lpstr>
      <vt:lpstr>M14  蛇夫座球状星团</vt:lpstr>
      <vt:lpstr>M15  飞马座球状星团</vt:lpstr>
      <vt:lpstr>M16  鹰状星云</vt:lpstr>
      <vt:lpstr>M17  欧米茄星云</vt:lpstr>
      <vt:lpstr>M18                                    M19</vt:lpstr>
      <vt:lpstr>M20  三裂星云/三叶星云</vt:lpstr>
      <vt:lpstr>M21                        M22                      M23</vt:lpstr>
      <vt:lpstr>M24  人马座疏散星团</vt:lpstr>
      <vt:lpstr>M25                                       M26</vt:lpstr>
      <vt:lpstr>M27  哑铃星云</vt:lpstr>
      <vt:lpstr>M28                                                M29</vt:lpstr>
      <vt:lpstr>M30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hwx</dc:creator>
  <cp:lastModifiedBy>hwx</cp:lastModifiedBy>
  <cp:revision>89</cp:revision>
  <dcterms:created xsi:type="dcterms:W3CDTF">2015-05-05T08:02:00Z</dcterms:created>
  <dcterms:modified xsi:type="dcterms:W3CDTF">2016-11-27T09:51:37Z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2052-10.1.0.6065</vt:lpwstr>
  </property>
</Properties>
</file>